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315" r:id="rId5"/>
    <p:sldId id="296" r:id="rId7"/>
    <p:sldId id="297" r:id="rId8"/>
    <p:sldId id="270" r:id="rId9"/>
    <p:sldId id="271" r:id="rId10"/>
    <p:sldId id="269" r:id="rId11"/>
    <p:sldId id="301" r:id="rId12"/>
    <p:sldId id="263" r:id="rId13"/>
    <p:sldId id="273" r:id="rId14"/>
    <p:sldId id="274" r:id="rId15"/>
    <p:sldId id="275" r:id="rId16"/>
    <p:sldId id="306" r:id="rId17"/>
    <p:sldId id="303" r:id="rId18"/>
    <p:sldId id="305" r:id="rId19"/>
    <p:sldId id="308" r:id="rId20"/>
    <p:sldId id="307" r:id="rId21"/>
    <p:sldId id="309" r:id="rId22"/>
    <p:sldId id="311" r:id="rId23"/>
    <p:sldId id="313" r:id="rId24"/>
    <p:sldId id="312" r:id="rId25"/>
    <p:sldId id="314" r:id="rId26"/>
    <p:sldId id="299" r:id="rId27"/>
    <p:sldId id="300" r:id="rId28"/>
    <p:sldId id="317" r:id="rId29"/>
    <p:sldId id="316" r:id="rId30"/>
    <p:sldId id="293" r:id="rId31"/>
    <p:sldId id="294" r:id="rId32"/>
    <p:sldId id="295" r:id="rId33"/>
  </p:sldIdLst>
  <p:sldSz cx="17339945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5"/>
    <p:restoredTop sz="81491" autoAdjust="0"/>
  </p:normalViewPr>
  <p:slideViewPr>
    <p:cSldViewPr snapToGrid="0" snapToObjects="1">
      <p:cViewPr varScale="1">
        <p:scale>
          <a:sx n="53" d="100"/>
          <a:sy n="53" d="100"/>
        </p:scale>
        <p:origin x="810" y="78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-1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2400" dirty="0" smtClean="0">
                <a:solidFill>
                  <a:schemeClr val="tx1"/>
                </a:solidFill>
              </a:rPr>
              <a:t>等待生成Deck之后，点选想要分享的Deck，点击Embed按扭，然后在弹出窗口中复制需要嵌入的内容，粘贴入GitBook中，就可以使用了。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学生和老师共同创建的流程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更普遍和严谨的协作流程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先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dirty="0" smtClean="0"/>
              <a:t>目前发行版超过</a:t>
            </a:r>
            <a:r>
              <a:rPr lang="en-US" altLang="zh-CN" b="1" dirty="0" smtClean="0"/>
              <a:t>90</a:t>
            </a:r>
            <a:r>
              <a:rPr lang="zh-CN" altLang="en-US" dirty="0" smtClean="0"/>
              <a:t>个</a:t>
            </a:r>
            <a:endParaRPr lang="zh-CN" altLang="en-US" dirty="0" smtClean="0"/>
          </a:p>
          <a:p>
            <a:pPr algn="just"/>
            <a:r>
              <a:rPr lang="zh-CN" altLang="en-US" dirty="0" smtClean="0"/>
              <a:t>网络用户超过</a:t>
            </a:r>
            <a:r>
              <a:rPr lang="en-US" altLang="zh-CN" b="1" dirty="0" smtClean="0"/>
              <a:t>15</a:t>
            </a:r>
            <a:r>
              <a:rPr lang="zh-CN" altLang="en-US" dirty="0" smtClean="0"/>
              <a:t>亿</a:t>
            </a:r>
            <a:endParaRPr lang="zh-CN" altLang="en-US" dirty="0" smtClean="0"/>
          </a:p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右上方的区域可以进行课程结构的编辑（类似书籍）中间区域可以进行图文混合的编写，左下方是文件树结构。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 defTabSz="365760">
              <a:spcBef>
                <a:spcPts val="2800"/>
              </a:spcBef>
              <a:buSzTx/>
              <a:buNone/>
              <a:defRPr sz="288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zh-CN" altLang="en-US" dirty="0" smtClean="0"/>
              <a:t>编辑器主要分为：</a:t>
            </a:r>
            <a:endParaRPr lang="zh-CN" altLang="en-US" dirty="0" smtClean="0"/>
          </a:p>
          <a:p>
            <a:pPr marL="0" indent="0" defTabSz="365760">
              <a:spcBef>
                <a:spcPts val="2800"/>
              </a:spcBef>
              <a:buSzTx/>
              <a:buNone/>
              <a:defRPr sz="288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zh-CN" altLang="en-US" b="1" dirty="0" smtClean="0"/>
              <a:t>文件目录浏览区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撰写区</a:t>
            </a:r>
            <a:r>
              <a:rPr lang="zh-CN" altLang="en-US" dirty="0" smtClean="0"/>
              <a:t>和</a:t>
            </a:r>
            <a:r>
              <a:rPr lang="zh-CN" altLang="en-US" b="1" dirty="0" smtClean="0"/>
              <a:t>格式控制工具</a:t>
            </a:r>
            <a:r>
              <a:rPr lang="zh-CN" altLang="en-US" dirty="0" smtClean="0"/>
              <a:t>三个部分。</a:t>
            </a:r>
            <a:endParaRPr lang="zh-CN" altLang="en-US" dirty="0" smtClean="0"/>
          </a:p>
          <a:p>
            <a:pPr marL="0" indent="0" defTabSz="365760">
              <a:spcBef>
                <a:spcPts val="2800"/>
              </a:spcBef>
              <a:buSzTx/>
              <a:buNone/>
              <a:defRPr sz="288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zh-CN" altLang="en-US" dirty="0" smtClean="0"/>
              <a:t>这是一个所见即所得的编辑器，写者甚至不需要懂得</a:t>
            </a:r>
            <a:r>
              <a:rPr lang="en-US" altLang="zh-CN" dirty="0" smtClean="0"/>
              <a:t>Markdown</a:t>
            </a:r>
            <a:r>
              <a:rPr lang="zh-CN" altLang="en-US" dirty="0" smtClean="0"/>
              <a:t>语法即可完成几乎所有编写工作，此编辑器还支持书写</a:t>
            </a:r>
            <a:r>
              <a:rPr lang="en-US" altLang="zh-CN" dirty="0" smtClean="0"/>
              <a:t>Latex</a:t>
            </a:r>
            <a:r>
              <a:rPr lang="zh-CN" altLang="en-US" dirty="0" smtClean="0"/>
              <a:t>格式的数学公式。</a:t>
            </a:r>
            <a:endParaRPr lang="zh-CN" alt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2400" dirty="0" smtClean="0">
                <a:solidFill>
                  <a:schemeClr val="tx1"/>
                </a:solidFill>
              </a:rPr>
              <a:t>等待生成Deck之后，点选想要分享的Deck，点击Embed按扭，然后在弹出窗口中复制需要嵌入的内容，粘贴入GitBook中，就可以使用了。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>
            <a:spLocks noGrp="1"/>
          </p:cNvSpPr>
          <p:nvPr>
            <p:ph type="title" hasCustomPrompt="1"/>
          </p:nvPr>
        </p:nvSpPr>
        <p:spPr>
          <a:xfrm>
            <a:off x="1693385" y="2616200"/>
            <a:ext cx="13953493" cy="2540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>
            <a:spLocks noGrp="1"/>
          </p:cNvSpPr>
          <p:nvPr>
            <p:ph type="body" sz="quarter" idx="1" hasCustomPrompt="1"/>
          </p:nvPr>
        </p:nvSpPr>
        <p:spPr>
          <a:xfrm>
            <a:off x="1693385" y="5207000"/>
            <a:ext cx="13953493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 hasCustomPrompt="1"/>
          </p:nvPr>
        </p:nvSpPr>
        <p:spPr>
          <a:xfrm>
            <a:off x="1693385" y="6362700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>
            <a:spLocks noGrp="1"/>
          </p:cNvSpPr>
          <p:nvPr>
            <p:ph type="body" sz="quarter" idx="14" hasCustomPrompt="1"/>
          </p:nvPr>
        </p:nvSpPr>
        <p:spPr>
          <a:xfrm>
            <a:off x="1693385" y="4533116"/>
            <a:ext cx="13953493" cy="6873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2088254" y="7826954"/>
            <a:ext cx="338937" cy="344708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7" descr="Picture 7"/>
          <p:cNvPicPr>
            <a:picLocks noChangeAspect="1"/>
          </p:cNvPicPr>
          <p:nvPr/>
        </p:nvPicPr>
        <p:blipFill>
          <a:blip r:embed="rId3"/>
          <a:srcRect l="3613"/>
          <a:stretch>
            <a:fillRect/>
          </a:stretch>
        </p:blipFill>
        <p:spPr>
          <a:xfrm>
            <a:off x="-1" y="4066864"/>
            <a:ext cx="5741705" cy="4467537"/>
          </a:xfrm>
          <a:prstGeom prst="rect">
            <a:avLst/>
          </a:prstGeom>
          <a:ln w="88900">
            <a:miter lim="400000"/>
            <a:headEnd/>
            <a:tailEnd/>
          </a:ln>
        </p:spPr>
      </p:pic>
      <p:pic>
        <p:nvPicPr>
          <p:cNvPr id="125" name="Picture 6" descr="Picture 6"/>
          <p:cNvPicPr>
            <a:picLocks noChangeAspect="1"/>
          </p:cNvPicPr>
          <p:nvPr/>
        </p:nvPicPr>
        <p:blipFill>
          <a:blip r:embed="rId4"/>
          <a:srcRect l="35640"/>
          <a:stretch>
            <a:fillRect/>
          </a:stretch>
        </p:blipFill>
        <p:spPr>
          <a:xfrm>
            <a:off x="0" y="4304370"/>
            <a:ext cx="2165275" cy="2523151"/>
          </a:xfrm>
          <a:prstGeom prst="rect">
            <a:avLst/>
          </a:prstGeom>
          <a:ln w="88900">
            <a:miter lim="400000"/>
            <a:headEnd/>
            <a:tailEnd/>
          </a:ln>
        </p:spPr>
      </p:pic>
      <p:sp>
        <p:nvSpPr>
          <p:cNvPr id="126" name="Oval 15"/>
          <p:cNvSpPr/>
          <p:nvPr/>
        </p:nvSpPr>
        <p:spPr>
          <a:xfrm>
            <a:off x="12244301" y="3007359"/>
            <a:ext cx="4009937" cy="3007362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8767" tIns="48767" rIns="48767" bIns="48767"/>
          <a:lstStyle/>
          <a:p>
            <a:pPr algn="l" defTabSz="650240"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400"/>
          </a:p>
        </p:txBody>
      </p:sp>
      <p:pic>
        <p:nvPicPr>
          <p:cNvPr id="127" name="Picture 8" descr="Picture 8"/>
          <p:cNvPicPr>
            <a:picLocks noChangeAspect="1"/>
          </p:cNvPicPr>
          <p:nvPr/>
        </p:nvPicPr>
        <p:blipFill>
          <a:blip r:embed="rId5"/>
          <a:srcRect t="28812"/>
          <a:stretch>
            <a:fillRect/>
          </a:stretch>
        </p:blipFill>
        <p:spPr>
          <a:xfrm>
            <a:off x="11377289" y="1219199"/>
            <a:ext cx="2280443" cy="1217502"/>
          </a:xfrm>
          <a:prstGeom prst="rect">
            <a:avLst/>
          </a:prstGeom>
          <a:ln w="88900">
            <a:miter lim="400000"/>
            <a:headEnd/>
            <a:tailEnd/>
          </a:ln>
        </p:spPr>
      </p:pic>
      <p:pic>
        <p:nvPicPr>
          <p:cNvPr id="128" name="Picture 9" descr="Picture 9"/>
          <p:cNvPicPr>
            <a:picLocks noChangeAspect="1"/>
          </p:cNvPicPr>
          <p:nvPr/>
        </p:nvPicPr>
        <p:blipFill>
          <a:blip r:embed="rId6"/>
          <a:srcRect b="23320"/>
          <a:stretch>
            <a:fillRect/>
          </a:stretch>
        </p:blipFill>
        <p:spPr>
          <a:xfrm>
            <a:off x="12239845" y="7721600"/>
            <a:ext cx="1413355" cy="812800"/>
          </a:xfrm>
          <a:prstGeom prst="rect">
            <a:avLst/>
          </a:prstGeom>
          <a:ln w="88900">
            <a:miter lim="400000"/>
            <a:headEnd/>
            <a:tailEnd/>
          </a:ln>
        </p:spPr>
      </p:pic>
      <p:sp>
        <p:nvSpPr>
          <p:cNvPr id="129" name="Rectangle 13"/>
          <p:cNvSpPr/>
          <p:nvPr/>
        </p:nvSpPr>
        <p:spPr>
          <a:xfrm>
            <a:off x="14845342" y="1219200"/>
            <a:ext cx="975391" cy="1219201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8767" tIns="48767" rIns="48767" bIns="48767"/>
          <a:lstStyle/>
          <a:p>
            <a:pPr algn="l" defTabSz="650240"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400"/>
          </a:p>
        </p:txBody>
      </p:sp>
      <p:sp>
        <p:nvSpPr>
          <p:cNvPr id="130" name="标题文本"/>
          <p:cNvSpPr>
            <a:spLocks noGrp="1"/>
          </p:cNvSpPr>
          <p:nvPr>
            <p:ph type="title" hasCustomPrompt="1"/>
          </p:nvPr>
        </p:nvSpPr>
        <p:spPr>
          <a:xfrm>
            <a:off x="918940" y="1702100"/>
            <a:ext cx="13376017" cy="1493899"/>
          </a:xfrm>
          <a:prstGeom prst="rect">
            <a:avLst/>
          </a:prstGeom>
        </p:spPr>
        <p:txBody>
          <a:bodyPr lIns="48767" tIns="48767" rIns="48767" bIns="48767" anchor="t"/>
          <a:lstStyle>
            <a:lvl1pPr algn="l" defTabSz="650240">
              <a:defRPr sz="5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标题文本</a:t>
            </a:r>
          </a:p>
        </p:txBody>
      </p:sp>
      <p:sp>
        <p:nvSpPr>
          <p:cNvPr id="131" name="正文级别 1…"/>
          <p:cNvSpPr>
            <a:spLocks noGrp="1"/>
          </p:cNvSpPr>
          <p:nvPr>
            <p:ph type="body" sz="half" idx="1" hasCustomPrompt="1"/>
          </p:nvPr>
        </p:nvSpPr>
        <p:spPr>
          <a:xfrm>
            <a:off x="1569202" y="3408979"/>
            <a:ext cx="12724361" cy="4475181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480060" indent="-480060" defTabSz="650240">
              <a:spcBef>
                <a:spcPts val="1400"/>
              </a:spcBef>
              <a:buClr>
                <a:srgbClr val="8AD0D6"/>
              </a:buClr>
              <a:buSzPct val="80000"/>
              <a:buChar char="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01700" indent="-444500" defTabSz="650240">
              <a:spcBef>
                <a:spcPts val="1400"/>
              </a:spcBef>
              <a:buClr>
                <a:srgbClr val="8AD0D6"/>
              </a:buClr>
              <a:buSzPct val="80000"/>
              <a:buChar char="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14450" indent="-400050" defTabSz="650240">
              <a:spcBef>
                <a:spcPts val="1400"/>
              </a:spcBef>
              <a:buClr>
                <a:srgbClr val="8AD0D6"/>
              </a:buClr>
              <a:buSzPct val="80000"/>
              <a:buChar char="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indent="-457200" defTabSz="650240">
              <a:spcBef>
                <a:spcPts val="1400"/>
              </a:spcBef>
              <a:buClr>
                <a:srgbClr val="8AD0D6"/>
              </a:buClr>
              <a:buSzPct val="80000"/>
              <a:buChar char="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indent="-457200" defTabSz="650240">
              <a:spcBef>
                <a:spcPts val="1400"/>
              </a:spcBef>
              <a:buClr>
                <a:srgbClr val="8AD0D6"/>
              </a:buClr>
              <a:buSzPct val="80000"/>
              <a:buChar char="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2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4973532" y="1670250"/>
            <a:ext cx="693201" cy="683262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650240">
              <a:defRPr sz="38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574848" y="1160943"/>
            <a:ext cx="14190567" cy="551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标题文本"/>
          <p:cNvSpPr>
            <a:spLocks noGrp="1"/>
          </p:cNvSpPr>
          <p:nvPr>
            <p:ph type="title" hasCustomPrompt="1"/>
          </p:nvPr>
        </p:nvSpPr>
        <p:spPr>
          <a:xfrm>
            <a:off x="1574848" y="6794500"/>
            <a:ext cx="14190567" cy="15113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>
            <a:spLocks noGrp="1"/>
          </p:cNvSpPr>
          <p:nvPr>
            <p:ph type="body" sz="quarter" idx="1" hasCustomPrompt="1"/>
          </p:nvPr>
        </p:nvSpPr>
        <p:spPr>
          <a:xfrm>
            <a:off x="1574848" y="8382000"/>
            <a:ext cx="14190567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>
            <a:spLocks noGrp="1"/>
          </p:cNvSpPr>
          <p:nvPr>
            <p:ph type="title" hasCustomPrompt="1"/>
          </p:nvPr>
        </p:nvSpPr>
        <p:spPr>
          <a:xfrm>
            <a:off x="1693385" y="3606800"/>
            <a:ext cx="13953493" cy="2540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9635361" y="1231900"/>
            <a:ext cx="6553400" cy="6997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>
            <a:spLocks noGrp="1"/>
          </p:cNvSpPr>
          <p:nvPr>
            <p:ph type="title" hasCustomPrompt="1"/>
          </p:nvPr>
        </p:nvSpPr>
        <p:spPr>
          <a:xfrm>
            <a:off x="812825" y="1155700"/>
            <a:ext cx="7992777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>
            <a:spLocks noGrp="1"/>
          </p:cNvSpPr>
          <p:nvPr>
            <p:ph type="body" sz="quarter" idx="1" hasCustomPrompt="1"/>
          </p:nvPr>
        </p:nvSpPr>
        <p:spPr>
          <a:xfrm>
            <a:off x="812825" y="4762500"/>
            <a:ext cx="7992777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>
            <a:spLocks noGrp="1"/>
          </p:cNvSpPr>
          <p:nvPr>
            <p:ph type="body" idx="1" hasCustomPrompt="1"/>
          </p:nvPr>
        </p:nvSpPr>
        <p:spPr>
          <a:xfrm>
            <a:off x="1693385" y="2768600"/>
            <a:ext cx="13953493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9296685" y="2984500"/>
            <a:ext cx="6329680" cy="6019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>
            <a:spLocks noGrp="1"/>
          </p:cNvSpPr>
          <p:nvPr>
            <p:ph type="body" sz="half" idx="1" hasCustomPrompt="1"/>
          </p:nvPr>
        </p:nvSpPr>
        <p:spPr>
          <a:xfrm>
            <a:off x="1693385" y="2946400"/>
            <a:ext cx="7027548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440181" y="9194801"/>
            <a:ext cx="448841" cy="379591"/>
          </a:xfrm>
          <a:prstGeom prst="rect">
            <a:avLst/>
          </a:prstGeom>
        </p:spPr>
        <p:txBody>
          <a:bodyPr/>
          <a:lstStyle>
            <a:lvl1pPr algn="r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9697854" y="5018682"/>
            <a:ext cx="6570335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 rot="21600000">
            <a:off x="9693012" y="774700"/>
            <a:ext cx="6570335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 rot="21600000">
            <a:off x="1049898" y="774700"/>
            <a:ext cx="8212919" cy="820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png"/><Relationship Id="rId15" Type="http://schemas.openxmlformats.org/officeDocument/2006/relationships/image" Target="../media/image8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>
            <a:spLocks noGrp="1"/>
          </p:cNvSpPr>
          <p:nvPr>
            <p:ph type="body" idx="1"/>
          </p:nvPr>
        </p:nvSpPr>
        <p:spPr>
          <a:xfrm>
            <a:off x="1693385" y="1066800"/>
            <a:ext cx="13953493" cy="7620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6"/>
              </a:buBlip>
            </a:lvl2pPr>
            <a:lvl3pPr>
              <a:buBlip>
                <a:blip r:embed="rId16"/>
              </a:buBlip>
            </a:lvl3pPr>
            <a:lvl4pPr>
              <a:buBlip>
                <a:blip r:embed="rId16"/>
              </a:buBlip>
            </a:lvl4pPr>
            <a:lvl5pPr>
              <a:buBlip>
                <a:blip r:embed="rId16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>
            <a:spLocks noGrp="1"/>
          </p:cNvSpPr>
          <p:nvPr>
            <p:ph type="title"/>
          </p:nvPr>
        </p:nvSpPr>
        <p:spPr>
          <a:xfrm>
            <a:off x="1693385" y="203200"/>
            <a:ext cx="13953493" cy="2540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445086" y="9194801"/>
            <a:ext cx="44884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6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6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6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6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6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6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6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6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6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zhouqg@lzu.edu.cn?subject=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v.qq.com/" TargetMode="External"/><Relationship Id="rId3" Type="http://schemas.openxmlformats.org/officeDocument/2006/relationships/hyperlink" Target="https://speakerdeck.com/" TargetMode="External"/><Relationship Id="rId2" Type="http://schemas.openxmlformats.org/officeDocument/2006/relationships/hyperlink" Target="https://docs.com/zh-cn" TargetMode="External"/><Relationship Id="rId1" Type="http://schemas.openxmlformats.org/officeDocument/2006/relationships/hyperlink" Target="http://www.pptplus.cn/" TargetMode="Externa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v.qq.com/" TargetMode="External"/><Relationship Id="rId3" Type="http://schemas.openxmlformats.org/officeDocument/2006/relationships/hyperlink" Target="https://speakerdeck.com/" TargetMode="External"/><Relationship Id="rId2" Type="http://schemas.openxmlformats.org/officeDocument/2006/relationships/hyperlink" Target="https://docs.com/zh-cn" TargetMode="External"/><Relationship Id="rId1" Type="http://schemas.openxmlformats.org/officeDocument/2006/relationships/hyperlink" Target="http://www.pptplus.c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hyperlink" Target="https://v.qq.com/x/page/n0507p385dp.html" TargetMode="Externa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hyperlink" Target="http://wowubuntu.com/markdown/" TargetMode="External"/><Relationship Id="rId4" Type="http://schemas.openxmlformats.org/officeDocument/2006/relationships/hyperlink" Target="https://toolchain.gitbook.com/" TargetMode="External"/><Relationship Id="rId3" Type="http://schemas.openxmlformats.org/officeDocument/2006/relationships/hyperlink" Target="https://help.github.com/" TargetMode="External"/><Relationship Id="rId2" Type="http://schemas.openxmlformats.org/officeDocument/2006/relationships/hyperlink" Target="https://help.gitbook.com/" TargetMode="External"/><Relationship Id="rId1" Type="http://schemas.openxmlformats.org/officeDocument/2006/relationships/hyperlink" Target="https://cooc-china.gitbooks.io/cooc-howto-book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协作式开放在线教程（Collaborative Open Online Courses，COOC）"/>
          <p:cNvSpPr>
            <a:spLocks noGrp="1"/>
          </p:cNvSpPr>
          <p:nvPr>
            <p:ph type="ctrTitle"/>
          </p:nvPr>
        </p:nvSpPr>
        <p:spPr>
          <a:xfrm>
            <a:off x="3437731" y="1308857"/>
            <a:ext cx="10464800" cy="2540001"/>
          </a:xfrm>
          <a:prstGeom prst="rect">
            <a:avLst/>
          </a:prstGeom>
        </p:spPr>
        <p:txBody>
          <a:bodyPr/>
          <a:lstStyle/>
          <a:p>
            <a:pPr marR="420370" defTabSz="420370">
              <a:defRPr sz="492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dirty="0">
                <a:latin typeface="Helvetica"/>
                <a:ea typeface="Helvetica"/>
                <a:cs typeface="Helvetica"/>
                <a:sym typeface="Helvetica"/>
              </a:rPr>
              <a:t>协作式开放在线教程（</a:t>
            </a:r>
            <a:r>
              <a:rPr dirty="0"/>
              <a:t>Collaborative Open Online Courses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，</a:t>
            </a:r>
            <a:r>
              <a:rPr dirty="0"/>
              <a:t>COOC</a:t>
            </a:r>
            <a:r>
              <a:rPr dirty="0" smtClean="0">
                <a:latin typeface="Helvetica"/>
                <a:ea typeface="Helvetica"/>
                <a:cs typeface="Helvetica"/>
                <a:sym typeface="Helvetica"/>
              </a:rPr>
              <a:t>）</a:t>
            </a:r>
            <a:r>
              <a:rPr lang="zh-CN" altLang="en-US" dirty="0" smtClean="0">
                <a:latin typeface="Helvetica"/>
                <a:ea typeface="Helvetica"/>
                <a:cs typeface="Helvetica"/>
                <a:sym typeface="Helvetica"/>
              </a:rPr>
              <a:t>的教学实践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2" name="周庆国…"/>
          <p:cNvSpPr>
            <a:spLocks noGrp="1"/>
          </p:cNvSpPr>
          <p:nvPr>
            <p:ph type="subTitle" sz="half" idx="1"/>
          </p:nvPr>
        </p:nvSpPr>
        <p:spPr>
          <a:xfrm>
            <a:off x="3437731" y="5519890"/>
            <a:ext cx="10464800" cy="2540001"/>
          </a:xfrm>
          <a:prstGeom prst="rect">
            <a:avLst/>
          </a:prstGeom>
        </p:spPr>
        <p:txBody>
          <a:bodyPr/>
          <a:lstStyle/>
          <a:p>
            <a:pPr defTabSz="237490">
              <a:spcBef>
                <a:spcPts val="1800"/>
              </a:spcBef>
              <a:defRPr sz="2495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周庆国</a:t>
            </a:r>
            <a:endParaRPr dirty="0"/>
          </a:p>
          <a:p>
            <a:pPr defTabSz="237490">
              <a:spcBef>
                <a:spcPts val="1800"/>
              </a:spcBef>
              <a:defRPr sz="2495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 smtClean="0"/>
              <a:t>兰州</a:t>
            </a:r>
            <a:r>
              <a:rPr dirty="0"/>
              <a:t>大学信息科学与工程学院</a:t>
            </a:r>
            <a:endParaRPr dirty="0"/>
          </a:p>
          <a:p>
            <a:pPr defTabSz="237490">
              <a:spcBef>
                <a:spcPts val="1800"/>
              </a:spcBef>
              <a:defRPr sz="2495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>
                <a:hlinkClick r:id="rId1"/>
              </a:rPr>
              <a:t>zhouqg@lzu.edu.cn</a:t>
            </a:r>
            <a:endParaRPr dirty="0">
              <a:hlinkClick r:id="rId1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教程、教材创作平台的新要求"/>
          <p:cNvSpPr>
            <a:spLocks noGrp="1"/>
          </p:cNvSpPr>
          <p:nvPr>
            <p:ph type="title"/>
          </p:nvPr>
        </p:nvSpPr>
        <p:spPr>
          <a:xfrm>
            <a:off x="2965803" y="203201"/>
            <a:ext cx="11408656" cy="2023049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教程、教材创作平台的新要求</a:t>
            </a:r>
          </a:p>
        </p:txBody>
      </p:sp>
      <p:sp>
        <p:nvSpPr>
          <p:cNvPr id="185" name="完善的在线协作功能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63600" indent="-863600">
              <a:buSzPct val="100000"/>
              <a:buAutoNum type="arabicPeriod"/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完善的在线协作功能</a:t>
            </a:r>
          </a:p>
          <a:p>
            <a:pPr marL="863600" indent="-863600">
              <a:buSzPct val="100000"/>
              <a:buAutoNum type="arabicPeriod"/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友好的编辑环境</a:t>
            </a:r>
          </a:p>
          <a:p>
            <a:pPr marL="863600" indent="-863600">
              <a:buSzPct val="100000"/>
              <a:buAutoNum type="arabicPeriod"/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快速迭代更新的能力（“活”的教材）</a:t>
            </a:r>
          </a:p>
          <a:p>
            <a:pPr marL="863600" indent="-863600">
              <a:buSzPct val="100000"/>
              <a:buAutoNum type="arabicPeriod"/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优秀的版本控制能力</a:t>
            </a:r>
          </a:p>
          <a:p>
            <a:pPr marL="863600" indent="-863600">
              <a:buSzPct val="100000"/>
              <a:buAutoNum type="arabicPeriod"/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提供交流社区（反馈、师生之间互动）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成组"/>
          <p:cNvGrpSpPr/>
          <p:nvPr/>
        </p:nvGrpSpPr>
        <p:grpSpPr>
          <a:xfrm>
            <a:off x="450918" y="-3342414"/>
            <a:ext cx="16438429" cy="16438429"/>
            <a:chOff x="0" y="0"/>
            <a:chExt cx="16438428" cy="16438428"/>
          </a:xfrm>
        </p:grpSpPr>
        <p:pic>
          <p:nvPicPr>
            <p:cNvPr id="231" name="Untitled.png" descr="Untitled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6438428" cy="16438428"/>
            </a:xfrm>
            <a:prstGeom prst="rect">
              <a:avLst/>
            </a:prstGeom>
            <a:ln w="889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32" name="课"/>
            <p:cNvSpPr/>
            <p:nvPr/>
          </p:nvSpPr>
          <p:spPr>
            <a:xfrm>
              <a:off x="5383104" y="9861122"/>
              <a:ext cx="641201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课</a:t>
              </a:r>
            </a:p>
          </p:txBody>
        </p:sp>
        <p:sp>
          <p:nvSpPr>
            <p:cNvPr id="233" name="程"/>
            <p:cNvSpPr/>
            <p:nvPr/>
          </p:nvSpPr>
          <p:spPr>
            <a:xfrm>
              <a:off x="6084903" y="10422666"/>
              <a:ext cx="641201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程</a:t>
              </a:r>
            </a:p>
          </p:txBody>
        </p:sp>
        <p:sp>
          <p:nvSpPr>
            <p:cNvPr id="234" name="体"/>
            <p:cNvSpPr/>
            <p:nvPr/>
          </p:nvSpPr>
          <p:spPr>
            <a:xfrm>
              <a:off x="6923813" y="10848117"/>
              <a:ext cx="641201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体</a:t>
              </a:r>
            </a:p>
          </p:txBody>
        </p:sp>
        <p:sp>
          <p:nvSpPr>
            <p:cNvPr id="235" name="系"/>
            <p:cNvSpPr/>
            <p:nvPr/>
          </p:nvSpPr>
          <p:spPr>
            <a:xfrm>
              <a:off x="7762724" y="11010457"/>
              <a:ext cx="641201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系</a:t>
              </a:r>
            </a:p>
          </p:txBody>
        </p:sp>
        <p:sp>
          <p:nvSpPr>
            <p:cNvPr id="236" name="社"/>
            <p:cNvSpPr/>
            <p:nvPr/>
          </p:nvSpPr>
          <p:spPr>
            <a:xfrm>
              <a:off x="8601635" y="10848117"/>
              <a:ext cx="641201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社</a:t>
              </a:r>
            </a:p>
          </p:txBody>
        </p:sp>
        <p:sp>
          <p:nvSpPr>
            <p:cNvPr id="237" name="群"/>
            <p:cNvSpPr/>
            <p:nvPr/>
          </p:nvSpPr>
          <p:spPr>
            <a:xfrm>
              <a:off x="9440546" y="10585007"/>
              <a:ext cx="641201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群</a:t>
              </a:r>
            </a:p>
          </p:txBody>
        </p:sp>
      </p:grpSp>
      <p:grpSp>
        <p:nvGrpSpPr>
          <p:cNvPr id="241" name="成组"/>
          <p:cNvGrpSpPr/>
          <p:nvPr/>
        </p:nvGrpSpPr>
        <p:grpSpPr>
          <a:xfrm>
            <a:off x="2813567" y="-979765"/>
            <a:ext cx="11713131" cy="11713131"/>
            <a:chOff x="0" y="0"/>
            <a:chExt cx="11713129" cy="11713129"/>
          </a:xfrm>
        </p:grpSpPr>
        <p:pic>
          <p:nvPicPr>
            <p:cNvPr id="239" name="Untitled.png" descr="Untitl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713129" cy="11713129"/>
            </a:xfrm>
            <a:prstGeom prst="rect">
              <a:avLst/>
            </a:prstGeom>
            <a:ln w="889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40" name="开放实验平台"/>
            <p:cNvSpPr/>
            <p:nvPr/>
          </p:nvSpPr>
          <p:spPr>
            <a:xfrm>
              <a:off x="4391934" y="7345562"/>
              <a:ext cx="2795637" cy="6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开放实验平台</a:t>
              </a:r>
            </a:p>
          </p:txBody>
        </p:sp>
      </p:grpSp>
      <p:grpSp>
        <p:nvGrpSpPr>
          <p:cNvPr id="244" name="成组"/>
          <p:cNvGrpSpPr/>
          <p:nvPr/>
        </p:nvGrpSpPr>
        <p:grpSpPr>
          <a:xfrm>
            <a:off x="2813567" y="-979765"/>
            <a:ext cx="11713131" cy="11713131"/>
            <a:chOff x="0" y="0"/>
            <a:chExt cx="11713129" cy="11713129"/>
          </a:xfrm>
        </p:grpSpPr>
        <p:pic>
          <p:nvPicPr>
            <p:cNvPr id="242" name="Untitled.png" descr="Untitl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713129" cy="11713129"/>
            </a:xfrm>
            <a:prstGeom prst="rect">
              <a:avLst/>
            </a:prstGeom>
            <a:ln w="889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43" name="教材"/>
            <p:cNvSpPr/>
            <p:nvPr/>
          </p:nvSpPr>
          <p:spPr>
            <a:xfrm>
              <a:off x="7010465" y="4418485"/>
              <a:ext cx="1000274" cy="6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教材</a:t>
              </a:r>
            </a:p>
          </p:txBody>
        </p:sp>
      </p:grpSp>
      <p:grpSp>
        <p:nvGrpSpPr>
          <p:cNvPr id="247" name="成组"/>
          <p:cNvGrpSpPr/>
          <p:nvPr/>
        </p:nvGrpSpPr>
        <p:grpSpPr>
          <a:xfrm>
            <a:off x="2813724" y="-979765"/>
            <a:ext cx="11712961" cy="11712961"/>
            <a:chOff x="0" y="0"/>
            <a:chExt cx="11712959" cy="11712959"/>
          </a:xfrm>
        </p:grpSpPr>
        <p:pic>
          <p:nvPicPr>
            <p:cNvPr id="245" name="Untitled.png" descr="Untitled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1712959" cy="11712959"/>
            </a:xfrm>
            <a:prstGeom prst="rect">
              <a:avLst/>
            </a:prstGeom>
            <a:ln w="889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46" name="课程"/>
            <p:cNvSpPr/>
            <p:nvPr/>
          </p:nvSpPr>
          <p:spPr>
            <a:xfrm>
              <a:off x="3632108" y="4418485"/>
              <a:ext cx="1000274" cy="6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课程</a:t>
              </a:r>
            </a:p>
          </p:txBody>
        </p:sp>
      </p:grpSp>
      <p:grpSp>
        <p:nvGrpSpPr>
          <p:cNvPr id="250" name="成组"/>
          <p:cNvGrpSpPr/>
          <p:nvPr/>
        </p:nvGrpSpPr>
        <p:grpSpPr>
          <a:xfrm>
            <a:off x="5504426" y="1711095"/>
            <a:ext cx="6331410" cy="6331410"/>
            <a:chOff x="0" y="0"/>
            <a:chExt cx="6331409" cy="6331409"/>
          </a:xfrm>
        </p:grpSpPr>
        <p:pic>
          <p:nvPicPr>
            <p:cNvPr id="248" name="Untitled.png" descr="Untitl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331410" cy="6331410"/>
            </a:xfrm>
            <a:prstGeom prst="rect">
              <a:avLst/>
            </a:prstGeom>
            <a:ln w="889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49" name="GitHub…"/>
            <p:cNvSpPr/>
            <p:nvPr/>
          </p:nvSpPr>
          <p:spPr>
            <a:xfrm>
              <a:off x="2191553" y="2537288"/>
              <a:ext cx="1948303" cy="1256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3500"/>
                <a:t>GitHub</a:t>
              </a:r>
              <a:endParaRPr sz="3500"/>
            </a:p>
            <a:p>
              <a:pPr>
                <a:defRPr sz="35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3500"/>
                <a:t>GitBook</a:t>
              </a:r>
              <a:endParaRPr sz="3500"/>
            </a:p>
          </p:txBody>
        </p:sp>
      </p:grpSp>
      <p:sp>
        <p:nvSpPr>
          <p:cNvPr id="251" name="合作开放的在线课程…"/>
          <p:cNvSpPr/>
          <p:nvPr/>
        </p:nvSpPr>
        <p:spPr>
          <a:xfrm>
            <a:off x="5717542" y="52189"/>
            <a:ext cx="5219378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rPr sz="3200" dirty="0"/>
              <a:t>合作开放的在线课程</a:t>
            </a:r>
            <a:endParaRPr sz="3200" dirty="0"/>
          </a:p>
          <a:p>
            <a:pPr>
              <a:defRPr sz="1800"/>
            </a:pPr>
            <a:r>
              <a:rPr sz="28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COOC</a:t>
            </a:r>
            <a:r>
              <a:rPr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（</a:t>
            </a:r>
            <a:r>
              <a:rPr sz="18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Collaborative Open Online Courses</a:t>
            </a:r>
            <a:r>
              <a:rPr sz="1800" dirty="0"/>
              <a:t>）</a:t>
            </a:r>
            <a:endParaRPr sz="1800" dirty="0"/>
          </a:p>
        </p:txBody>
      </p:sp>
      <p:sp>
        <p:nvSpPr>
          <p:cNvPr id="252" name="2015年11月13-14日在上海…"/>
          <p:cNvSpPr/>
          <p:nvPr/>
        </p:nvSpPr>
        <p:spPr>
          <a:xfrm>
            <a:off x="11359324" y="1234616"/>
            <a:ext cx="3791102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1">
                <a:latin typeface="Times"/>
                <a:ea typeface="Times"/>
                <a:cs typeface="Times"/>
                <a:sym typeface="Times"/>
              </a:defRPr>
            </a:pPr>
            <a:r>
              <a:rPr sz="2200"/>
              <a:t>2015年11月13-14日在上海</a:t>
            </a:r>
            <a:endParaRPr sz="2200"/>
          </a:p>
          <a:p>
            <a:pPr algn="l">
              <a:defRPr sz="2200" b="1">
                <a:latin typeface="Times"/>
                <a:ea typeface="Times"/>
                <a:cs typeface="Times"/>
                <a:sym typeface="Times"/>
              </a:defRPr>
            </a:pPr>
            <a:r>
              <a:rPr sz="2200"/>
              <a:t>移动应用课程建设专题研讨会</a:t>
            </a:r>
            <a:endParaRPr sz="2200"/>
          </a:p>
          <a:p>
            <a:pPr algn="l">
              <a:defRPr sz="2200" b="1">
                <a:latin typeface="Times"/>
                <a:ea typeface="Times"/>
                <a:cs typeface="Times"/>
                <a:sym typeface="Times"/>
              </a:defRPr>
            </a:pPr>
            <a:r>
              <a:rPr sz="2200"/>
              <a:t>Google</a:t>
            </a:r>
            <a:endParaRPr sz="2200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什么是COOC  ？"/>
          <p:cNvSpPr/>
          <p:nvPr/>
        </p:nvSpPr>
        <p:spPr>
          <a:xfrm>
            <a:off x="2848181" y="842015"/>
            <a:ext cx="4362474" cy="1114149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 algn="l" defTabSz="1300480">
              <a:lnSpc>
                <a:spcPct val="150000"/>
              </a:lnSpc>
              <a:defRPr sz="4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什么是COOC  ？</a:t>
            </a:r>
          </a:p>
        </p:txBody>
      </p:sp>
      <p:sp>
        <p:nvSpPr>
          <p:cNvPr id="255" name="形状"/>
          <p:cNvSpPr/>
          <p:nvPr/>
        </p:nvSpPr>
        <p:spPr>
          <a:xfrm>
            <a:off x="13333572" y="1219200"/>
            <a:ext cx="1838961" cy="944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190" y="6728"/>
                </a:lnTo>
                <a:lnTo>
                  <a:pt x="0" y="0"/>
                </a:lnTo>
                <a:close/>
              </a:path>
            </a:pathLst>
          </a:custGeom>
          <a:solidFill>
            <a:srgbClr val="314865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algn="l" defTabSz="1300480">
              <a:defRPr sz="3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400"/>
          </a:p>
        </p:txBody>
      </p:sp>
      <p:pic>
        <p:nvPicPr>
          <p:cNvPr id="256" name="cooc.jpg" descr="coo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6721" y="1219199"/>
            <a:ext cx="6266331" cy="8355108"/>
          </a:xfrm>
          <a:prstGeom prst="rect">
            <a:avLst/>
          </a:prstGeom>
          <a:ln w="88900">
            <a:miter lim="400000"/>
            <a:headEnd/>
            <a:tailEnd/>
          </a:ln>
        </p:spPr>
      </p:pic>
      <p:sp>
        <p:nvSpPr>
          <p:cNvPr id="257" name="2016年1月22日厦门…"/>
          <p:cNvSpPr/>
          <p:nvPr/>
        </p:nvSpPr>
        <p:spPr>
          <a:xfrm>
            <a:off x="2646197" y="3104981"/>
            <a:ext cx="4565352" cy="17645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R="457200">
              <a:lnSpc>
                <a:spcPct val="150000"/>
              </a:lnSpc>
              <a:defRPr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2016年1月22日厦门</a:t>
            </a:r>
            <a:endParaRPr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R="457200">
              <a:lnSpc>
                <a:spcPct val="150000"/>
              </a:lnSpc>
              <a:defRPr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开放课程协作与共享主题研讨</a:t>
            </a:r>
            <a:endParaRPr sz="2400" b="1" dirty="0">
              <a:latin typeface="Hiragino Sans GB W3" charset="-122"/>
              <a:ea typeface="Hiragino Sans GB W3" charset="-122"/>
              <a:cs typeface="Hiragino Sans GB W3" charset="-122"/>
              <a:sym typeface="Helvetica"/>
            </a:endParaRPr>
          </a:p>
          <a:p>
            <a:pPr marR="457200">
              <a:lnSpc>
                <a:spcPct val="150000"/>
              </a:lnSpc>
              <a:defRPr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华文仿宋" panose="02010600040101010101" charset="-122"/>
              </a:defRPr>
            </a:pP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Google</a:t>
            </a:r>
            <a:endParaRPr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表格"/>
          <p:cNvGraphicFramePr/>
          <p:nvPr/>
        </p:nvGraphicFramePr>
        <p:xfrm>
          <a:off x="3303958" y="3340946"/>
          <a:ext cx="4618567" cy="430372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618567"/>
              </a:tblGrid>
              <a:tr h="835493">
                <a:tc>
                  <a:txBody>
                    <a:bodyPr/>
                    <a:lstStyle/>
                    <a:p>
                      <a:pPr defTabSz="130048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400" dirty="0" smtClean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教</a:t>
                      </a:r>
                      <a:r>
                        <a:rPr sz="2400" dirty="0" smtClean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程</a:t>
                      </a:r>
                      <a:endParaRPr sz="240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1" marR="45721" marT="45721" marB="45721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314865"/>
                    </a:solidFill>
                  </a:tcPr>
                </a:tc>
              </a:tr>
              <a:tr h="422623">
                <a:tc>
                  <a:txBody>
                    <a:bodyPr/>
                    <a:lstStyle/>
                    <a:p>
                      <a:pPr algn="l" defTabSz="1300480">
                        <a:defRPr sz="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defRPr>
                      </a:pPr>
                    </a:p>
                  </a:txBody>
                  <a:tcPr marL="45721" marR="45721" marT="45721" marB="45721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507601">
                <a:tc>
                  <a:txBody>
                    <a:bodyPr/>
                    <a:lstStyle/>
                    <a:p>
                      <a:pPr defTabSz="1300480">
                        <a:defRPr sz="1600">
                          <a:solidFill>
                            <a:srgbClr val="66666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教材(GitBook)</a:t>
                      </a:r>
                    </a:p>
                  </a:txBody>
                  <a:tcPr marL="45721" marR="45721" marT="45721" marB="45721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7601">
                <a:tc>
                  <a:txBody>
                    <a:bodyPr/>
                    <a:lstStyle/>
                    <a:p>
                      <a:pPr defTabSz="1300480">
                        <a:defRPr sz="1600">
                          <a:solidFill>
                            <a:srgbClr val="66666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讲义(SpeakerDeck)</a:t>
                      </a:r>
                    </a:p>
                  </a:txBody>
                  <a:tcPr marL="45721" marR="45721" marT="45721" marB="45721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7601">
                <a:tc>
                  <a:txBody>
                    <a:bodyPr/>
                    <a:lstStyle/>
                    <a:p>
                      <a:pPr defTabSz="1300480">
                        <a:defRPr sz="1600">
                          <a:solidFill>
                            <a:srgbClr val="66666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视频(腾讯视频、Youtube)</a:t>
                      </a:r>
                    </a:p>
                  </a:txBody>
                  <a:tcPr marL="45721" marR="45721" marT="45721" marB="45721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7601">
                <a:tc>
                  <a:txBody>
                    <a:bodyPr/>
                    <a:lstStyle/>
                    <a:p>
                      <a:pPr defTabSz="1300480">
                        <a:defRPr sz="1600">
                          <a:solidFill>
                            <a:srgbClr val="66666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交互(Disque、多说)</a:t>
                      </a:r>
                    </a:p>
                  </a:txBody>
                  <a:tcPr marL="45721" marR="45721" marT="45721" marB="45721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7601">
                <a:tc>
                  <a:txBody>
                    <a:bodyPr/>
                    <a:lstStyle/>
                    <a:p>
                      <a:pPr defTabSz="1300480">
                        <a:defRPr sz="1600">
                          <a:solidFill>
                            <a:srgbClr val="66666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习题(exercise插件)</a:t>
                      </a:r>
                    </a:p>
                  </a:txBody>
                  <a:tcPr marL="45721" marR="45721" marT="45721" marB="45721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7601">
                <a:tc>
                  <a:txBody>
                    <a:bodyPr/>
                    <a:lstStyle/>
                    <a:p>
                      <a:pPr defTabSz="1300480">
                        <a:defRPr sz="1600">
                          <a:solidFill>
                            <a:srgbClr val="66666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迭代(git仓库)</a:t>
                      </a:r>
                      <a:endParaRPr dirty="0"/>
                    </a:p>
                  </a:txBody>
                  <a:tcPr marL="45721" marR="45721" marT="45721" marB="45721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62" name="COOC整体架构"/>
          <p:cNvGrpSpPr/>
          <p:nvPr/>
        </p:nvGrpSpPr>
        <p:grpSpPr>
          <a:xfrm>
            <a:off x="5964184" y="1059916"/>
            <a:ext cx="5411897" cy="826568"/>
            <a:chOff x="-1" y="-1"/>
            <a:chExt cx="5411896" cy="826566"/>
          </a:xfrm>
        </p:grpSpPr>
        <p:sp>
          <p:nvSpPr>
            <p:cNvPr id="261" name="COOC整体架构"/>
            <p:cNvSpPr/>
            <p:nvPr/>
          </p:nvSpPr>
          <p:spPr>
            <a:xfrm>
              <a:off x="25400" y="25399"/>
              <a:ext cx="5361095" cy="5909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48767" tIns="48767" rIns="48767" bIns="48767" numCol="1" anchor="t">
              <a:spAutoFit/>
            </a:bodyPr>
            <a:lstStyle/>
            <a:p>
              <a:pPr>
                <a:defRPr sz="32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pPr>
              <a:r>
                <a:rPr sz="3200"/>
                <a:t>COOC整体架构</a:t>
              </a:r>
              <a:endParaRPr sz="3200"/>
            </a:p>
          </p:txBody>
        </p:sp>
        <p:pic>
          <p:nvPicPr>
            <p:cNvPr id="260" name="COOC整体架构" descr="COOC整体架构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-1" y="-1"/>
              <a:ext cx="5411896" cy="826566"/>
            </a:xfrm>
            <a:prstGeom prst="rect">
              <a:avLst/>
            </a:prstGeom>
            <a:effectLst/>
          </p:spPr>
        </p:pic>
      </p:grpSp>
      <p:sp>
        <p:nvSpPr>
          <p:cNvPr id="263" name="COOC开放课程平台依托于GitHub，整站页面及文档仓库存储在GitHub上，媒体文件分类存储在其它第三方平台，并对所有人开放。…"/>
          <p:cNvSpPr/>
          <p:nvPr/>
        </p:nvSpPr>
        <p:spPr>
          <a:xfrm>
            <a:off x="9054518" y="3332480"/>
            <a:ext cx="4993641" cy="5269133"/>
          </a:xfrm>
          <a:prstGeom prst="rect">
            <a:avLst/>
          </a:prstGeom>
          <a:ln w="12700">
            <a:miter lim="400000"/>
          </a:ln>
        </p:spPr>
        <p:txBody>
          <a:bodyPr lIns="48767" tIns="48767" rIns="48767" bIns="48767">
            <a:spAutoFit/>
          </a:bodyPr>
          <a:lstStyle/>
          <a:p>
            <a:pPr algn="l" defTabSz="1300480">
              <a:defRPr sz="2400">
                <a:solidFill>
                  <a:srgbClr val="FEFEF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COOC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开放课程平台依托于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GitHub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，整站页面及文档仓库存储在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GitHub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上，媒体文件分类存储在其它第三方平台，并对所有人开放。</a:t>
            </a:r>
            <a:endParaRPr sz="2400" dirty="0">
              <a:latin typeface="Hiragino Sans GB W3" charset="-122"/>
              <a:ea typeface="Hiragino Sans GB W3" charset="-122"/>
              <a:cs typeface="Hiragino Sans GB W3" charset="-122"/>
              <a:sym typeface="宋体" panose="02010600030101010101" pitchFamily="2" charset="-122"/>
            </a:endParaRPr>
          </a:p>
          <a:p>
            <a:pPr algn="l" defTabSz="1300480">
              <a:defRPr sz="240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 dirty="0">
              <a:latin typeface="Hiragino Sans GB W3" charset="-122"/>
              <a:ea typeface="Hiragino Sans GB W3" charset="-122"/>
              <a:cs typeface="Hiragino Sans GB W3" charset="-122"/>
              <a:sym typeface="宋体" panose="02010600030101010101" pitchFamily="2" charset="-122"/>
            </a:endParaRPr>
          </a:p>
          <a:p>
            <a:pPr algn="l" defTabSz="1300480">
              <a:defRPr sz="2400">
                <a:solidFill>
                  <a:srgbClr val="FEFEF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课程编写及修改以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GitBook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为核心，同时配合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SpeakerDeck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（讲义），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Youtube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（视频）完善课程内容。以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Exercise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插件进行课程配套内容练习，以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Disque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、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  <a:sym typeface="Calibri" panose="020F0502020204030204"/>
              </a:rPr>
              <a:t>畅言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插件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（评论分享模块）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进行学习探讨和交互。</a:t>
            </a:r>
            <a:endParaRPr sz="2400" dirty="0">
              <a:latin typeface="Hiragino Sans GB W3" charset="-122"/>
              <a:ea typeface="Hiragino Sans GB W3" charset="-122"/>
              <a:cs typeface="Hiragino Sans GB W3" charset="-122"/>
              <a:sym typeface="宋体" panose="02010600030101010101" pitchFamily="2" charset="-122"/>
            </a:endParaRPr>
          </a:p>
          <a:p>
            <a:pPr algn="l" defTabSz="1300480">
              <a:defRPr sz="240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 dirty="0">
              <a:latin typeface="Hiragino Sans GB W3" charset="-122"/>
              <a:ea typeface="Hiragino Sans GB W3" charset="-122"/>
              <a:cs typeface="Hiragino Sans GB W3" charset="-122"/>
              <a:sym typeface="宋体" panose="02010600030101010101" pitchFamily="2" charset="-122"/>
            </a:endParaRPr>
          </a:p>
          <a:p>
            <a:pPr algn="l" defTabSz="1300480">
              <a:defRPr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课程内容的迭代更新基于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</a:rPr>
              <a:t>git</a:t>
            </a:r>
            <a:r>
              <a:rPr sz="2400" dirty="0">
                <a:latin typeface="Hiragino Sans GB W3" charset="-122"/>
                <a:ea typeface="Hiragino Sans GB W3" charset="-122"/>
                <a:cs typeface="Hiragino Sans GB W3" charset="-122"/>
                <a:sym typeface="宋体" panose="02010600030101010101" pitchFamily="2" charset="-122"/>
              </a:rPr>
              <a:t>仓库的共同创作。</a:t>
            </a:r>
            <a:endParaRPr sz="2400" dirty="0">
              <a:latin typeface="Hiragino Sans GB W3" charset="-122"/>
              <a:ea typeface="Hiragino Sans GB W3" charset="-122"/>
              <a:cs typeface="Hiragino Sans GB W3" charset="-122"/>
              <a:sym typeface="宋体" panose="02010600030101010101" pitchFamily="2" charset="-122"/>
            </a:endParaRPr>
          </a:p>
        </p:txBody>
      </p:sp>
      <p:sp>
        <p:nvSpPr>
          <p:cNvPr id="324" name="https://cooc-china.github.io/"/>
          <p:cNvSpPr/>
          <p:nvPr/>
        </p:nvSpPr>
        <p:spPr>
          <a:xfrm>
            <a:off x="2320777" y="8091440"/>
            <a:ext cx="7249162" cy="683262"/>
          </a:xfrm>
          <a:prstGeom prst="rect">
            <a:avLst/>
          </a:prstGeom>
          <a:ln w="12700">
            <a:miter lim="400000"/>
          </a:ln>
        </p:spPr>
        <p:txBody>
          <a:bodyPr lIns="48767" tIns="48767" rIns="48767" bIns="48767">
            <a:spAutoFit/>
          </a:bodyPr>
          <a:lstStyle>
            <a:lvl1pPr algn="l" defTabSz="1300480">
              <a:defRPr sz="3800" b="1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https://cooc-china.github.io/</a:t>
            </a:r>
          </a:p>
        </p:txBody>
      </p:sp>
      <p:grpSp>
        <p:nvGrpSpPr>
          <p:cNvPr id="68" name="成组"/>
          <p:cNvGrpSpPr/>
          <p:nvPr/>
        </p:nvGrpSpPr>
        <p:grpSpPr>
          <a:xfrm>
            <a:off x="3106683" y="3181885"/>
            <a:ext cx="11126897" cy="3614154"/>
            <a:chOff x="0" y="-53072"/>
            <a:chExt cx="11126895" cy="3614153"/>
          </a:xfrm>
        </p:grpSpPr>
        <p:sp>
          <p:nvSpPr>
            <p:cNvPr id="69" name="线条"/>
            <p:cNvSpPr/>
            <p:nvPr/>
          </p:nvSpPr>
          <p:spPr>
            <a:xfrm>
              <a:off x="1737072" y="57950"/>
              <a:ext cx="244889" cy="3503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3"/>
                    <a:pt x="10800" y="1793"/>
                  </a:cubicBezTo>
                  <a:lnTo>
                    <a:pt x="10800" y="9007"/>
                  </a:lnTo>
                  <a:cubicBezTo>
                    <a:pt x="10800" y="9997"/>
                    <a:pt x="5965" y="10800"/>
                    <a:pt x="0" y="10800"/>
                  </a:cubicBezTo>
                  <a:cubicBezTo>
                    <a:pt x="5965" y="10800"/>
                    <a:pt x="10800" y="11603"/>
                    <a:pt x="10800" y="12593"/>
                  </a:cubicBezTo>
                  <a:lnTo>
                    <a:pt x="10800" y="19807"/>
                  </a:lnTo>
                  <a:cubicBezTo>
                    <a:pt x="10800" y="20797"/>
                    <a:pt x="15635" y="21600"/>
                    <a:pt x="21600" y="21600"/>
                  </a:cubicBez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/>
            </a:p>
          </p:txBody>
        </p:sp>
        <p:grpSp>
          <p:nvGrpSpPr>
            <p:cNvPr id="70" name="成组"/>
            <p:cNvGrpSpPr/>
            <p:nvPr/>
          </p:nvGrpSpPr>
          <p:grpSpPr>
            <a:xfrm>
              <a:off x="0" y="1558108"/>
              <a:ext cx="1577896" cy="375485"/>
              <a:chOff x="0" y="-20422"/>
              <a:chExt cx="1577895" cy="375484"/>
            </a:xfrm>
          </p:grpSpPr>
          <p:sp>
            <p:nvSpPr>
              <p:cNvPr id="126" name="矩形"/>
              <p:cNvSpPr/>
              <p:nvPr/>
            </p:nvSpPr>
            <p:spPr>
              <a:xfrm>
                <a:off x="0" y="-1"/>
                <a:ext cx="1577895" cy="334643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1600"/>
              </a:p>
            </p:txBody>
          </p:sp>
          <p:sp>
            <p:nvSpPr>
              <p:cNvPr id="127" name="COOC平台"/>
              <p:cNvSpPr/>
              <p:nvPr/>
            </p:nvSpPr>
            <p:spPr>
              <a:xfrm>
                <a:off x="233156" y="-20422"/>
                <a:ext cx="1111584" cy="3754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/>
              <a:p>
                <a: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r>
                  <a:rPr sz="1800" b="1" dirty="0"/>
                  <a:t>COOC</a:t>
                </a:r>
                <a:r>
                  <a:rPr sz="18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rPr>
                  <a:t>平台</a:t>
                </a:r>
                <a:endParaRPr sz="18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71" name="成组"/>
            <p:cNvGrpSpPr/>
            <p:nvPr/>
          </p:nvGrpSpPr>
          <p:grpSpPr>
            <a:xfrm>
              <a:off x="2055426" y="104983"/>
              <a:ext cx="1257094" cy="406263"/>
              <a:chOff x="0" y="-5350"/>
              <a:chExt cx="1257092" cy="406262"/>
            </a:xfrm>
          </p:grpSpPr>
          <p:sp>
            <p:nvSpPr>
              <p:cNvPr id="124" name="矩形"/>
              <p:cNvSpPr/>
              <p:nvPr/>
            </p:nvSpPr>
            <p:spPr>
              <a:xfrm>
                <a:off x="0" y="24338"/>
                <a:ext cx="1257092" cy="346886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22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2200"/>
              </a:p>
            </p:txBody>
          </p:sp>
          <p:sp>
            <p:nvSpPr>
              <p:cNvPr id="125" name="使用者"/>
              <p:cNvSpPr/>
              <p:nvPr/>
            </p:nvSpPr>
            <p:spPr>
              <a:xfrm>
                <a:off x="194582" y="-5350"/>
                <a:ext cx="867927" cy="4062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>
                <a:lvl1pPr defTabSz="1300480">
                  <a:defRPr sz="220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defRPr>
                </a:lvl1pPr>
              </a:lstStyle>
              <a:p>
                <a:pPr>
                  <a:defRPr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r>
                  <a:rPr sz="2000" b="1" dirty="0"/>
                  <a:t>使用者</a:t>
                </a:r>
                <a:endParaRPr b="1" dirty="0"/>
              </a:p>
            </p:txBody>
          </p:sp>
        </p:grpSp>
        <p:grpSp>
          <p:nvGrpSpPr>
            <p:cNvPr id="72" name="成组"/>
            <p:cNvGrpSpPr/>
            <p:nvPr/>
          </p:nvGrpSpPr>
          <p:grpSpPr>
            <a:xfrm>
              <a:off x="2051345" y="2072315"/>
              <a:ext cx="1255461" cy="375485"/>
              <a:chOff x="0" y="-15523"/>
              <a:chExt cx="1255460" cy="375484"/>
            </a:xfrm>
          </p:grpSpPr>
          <p:sp>
            <p:nvSpPr>
              <p:cNvPr id="122" name="矩形"/>
              <p:cNvSpPr/>
              <p:nvPr/>
            </p:nvSpPr>
            <p:spPr>
              <a:xfrm>
                <a:off x="0" y="0"/>
                <a:ext cx="1255460" cy="344437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1600"/>
              </a:p>
            </p:txBody>
          </p:sp>
          <p:sp>
            <p:nvSpPr>
              <p:cNvPr id="123" name="课程"/>
              <p:cNvSpPr/>
              <p:nvPr/>
            </p:nvSpPr>
            <p:spPr>
              <a:xfrm>
                <a:off x="347654" y="-15523"/>
                <a:ext cx="560151" cy="3754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>
                <a:lvl1pPr defTabSz="1300480">
                  <a:defRPr sz="160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defRPr>
                </a:lvl1pPr>
              </a:lstStyle>
              <a:p>
                <a:pPr>
                  <a:defRPr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r>
                  <a:rPr sz="1800" b="1" dirty="0"/>
                  <a:t>课程</a:t>
                </a:r>
                <a:endParaRPr b="1" dirty="0"/>
              </a:p>
            </p:txBody>
          </p:sp>
        </p:grpSp>
        <p:sp>
          <p:nvSpPr>
            <p:cNvPr id="73" name="线条"/>
            <p:cNvSpPr/>
            <p:nvPr/>
          </p:nvSpPr>
          <p:spPr>
            <a:xfrm>
              <a:off x="3506796" y="1383458"/>
              <a:ext cx="254684" cy="180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3"/>
                    <a:pt x="10800" y="1793"/>
                  </a:cubicBezTo>
                  <a:lnTo>
                    <a:pt x="10800" y="9007"/>
                  </a:lnTo>
                  <a:cubicBezTo>
                    <a:pt x="10800" y="9997"/>
                    <a:pt x="5965" y="10800"/>
                    <a:pt x="0" y="10800"/>
                  </a:cubicBezTo>
                  <a:cubicBezTo>
                    <a:pt x="5965" y="10800"/>
                    <a:pt x="10800" y="11603"/>
                    <a:pt x="10800" y="12593"/>
                  </a:cubicBezTo>
                  <a:lnTo>
                    <a:pt x="10800" y="19807"/>
                  </a:lnTo>
                  <a:cubicBezTo>
                    <a:pt x="10800" y="20797"/>
                    <a:pt x="15635" y="21600"/>
                    <a:pt x="21600" y="21600"/>
                  </a:cubicBez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8767" tIns="48767" rIns="48767" bIns="48767" numCol="1" anchor="ctr">
              <a:noAutofit/>
            </a:bodyPr>
            <a:lstStyle/>
            <a:p>
              <a:pPr defTabSz="1300480">
                <a:defRPr sz="24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/>
            </a:p>
          </p:txBody>
        </p:sp>
        <p:grpSp>
          <p:nvGrpSpPr>
            <p:cNvPr id="74" name="成组"/>
            <p:cNvGrpSpPr/>
            <p:nvPr/>
          </p:nvGrpSpPr>
          <p:grpSpPr>
            <a:xfrm>
              <a:off x="3859434" y="1338551"/>
              <a:ext cx="1026899" cy="375485"/>
              <a:chOff x="0" y="-23827"/>
              <a:chExt cx="1026897" cy="375484"/>
            </a:xfrm>
          </p:grpSpPr>
          <p:sp>
            <p:nvSpPr>
              <p:cNvPr id="120" name="矩形"/>
              <p:cNvSpPr/>
              <p:nvPr/>
            </p:nvSpPr>
            <p:spPr>
              <a:xfrm>
                <a:off x="0" y="4755"/>
                <a:ext cx="1026897" cy="318319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1600"/>
              </a:p>
            </p:txBody>
          </p:sp>
          <p:sp>
            <p:nvSpPr>
              <p:cNvPr id="121" name="讲义"/>
              <p:cNvSpPr/>
              <p:nvPr/>
            </p:nvSpPr>
            <p:spPr>
              <a:xfrm>
                <a:off x="233373" y="-23827"/>
                <a:ext cx="560150" cy="3754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>
                <a:lvl1pPr defTabSz="1300480">
                  <a:defRPr sz="160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defRPr>
                </a:lvl1pPr>
              </a:lstStyle>
              <a:p>
                <a:pPr>
                  <a:defRPr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r>
                  <a:rPr sz="1800" b="1" dirty="0"/>
                  <a:t>讲义</a:t>
                </a:r>
                <a:endParaRPr b="1" dirty="0"/>
              </a:p>
            </p:txBody>
          </p:sp>
        </p:grpSp>
        <p:grpSp>
          <p:nvGrpSpPr>
            <p:cNvPr id="75" name="成组"/>
            <p:cNvGrpSpPr/>
            <p:nvPr/>
          </p:nvGrpSpPr>
          <p:grpSpPr>
            <a:xfrm>
              <a:off x="3855353" y="2077212"/>
              <a:ext cx="1026898" cy="375485"/>
              <a:chOff x="0" y="-23827"/>
              <a:chExt cx="1026897" cy="375484"/>
            </a:xfrm>
          </p:grpSpPr>
          <p:sp>
            <p:nvSpPr>
              <p:cNvPr id="118" name="矩形"/>
              <p:cNvSpPr/>
              <p:nvPr/>
            </p:nvSpPr>
            <p:spPr>
              <a:xfrm>
                <a:off x="0" y="4755"/>
                <a:ext cx="1026897" cy="318319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1600"/>
              </a:p>
            </p:txBody>
          </p:sp>
          <p:sp>
            <p:nvSpPr>
              <p:cNvPr id="119" name="教材"/>
              <p:cNvSpPr/>
              <p:nvPr/>
            </p:nvSpPr>
            <p:spPr>
              <a:xfrm>
                <a:off x="233373" y="-23827"/>
                <a:ext cx="560150" cy="3754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>
                <a:lvl1pPr defTabSz="1300480">
                  <a:defRPr sz="160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defRPr>
                </a:lvl1pPr>
              </a:lstStyle>
              <a:p>
                <a:pPr>
                  <a:defRPr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r>
                  <a:rPr sz="1800" b="1" dirty="0"/>
                  <a:t>教材</a:t>
                </a:r>
                <a:endParaRPr sz="1800" b="1" dirty="0"/>
              </a:p>
            </p:txBody>
          </p:sp>
        </p:grpSp>
        <p:grpSp>
          <p:nvGrpSpPr>
            <p:cNvPr id="76" name="成组"/>
            <p:cNvGrpSpPr/>
            <p:nvPr/>
          </p:nvGrpSpPr>
          <p:grpSpPr>
            <a:xfrm>
              <a:off x="3867597" y="2832196"/>
              <a:ext cx="1026899" cy="375485"/>
              <a:chOff x="0" y="-23828"/>
              <a:chExt cx="1026897" cy="375484"/>
            </a:xfrm>
          </p:grpSpPr>
          <p:sp>
            <p:nvSpPr>
              <p:cNvPr id="116" name="矩形"/>
              <p:cNvSpPr/>
              <p:nvPr/>
            </p:nvSpPr>
            <p:spPr>
              <a:xfrm>
                <a:off x="0" y="4755"/>
                <a:ext cx="1026897" cy="318319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1600"/>
              </a:p>
            </p:txBody>
          </p:sp>
          <p:sp>
            <p:nvSpPr>
              <p:cNvPr id="117" name="视频"/>
              <p:cNvSpPr/>
              <p:nvPr/>
            </p:nvSpPr>
            <p:spPr>
              <a:xfrm>
                <a:off x="233374" y="-23828"/>
                <a:ext cx="560150" cy="3754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>
                <a:lvl1pPr defTabSz="1300480">
                  <a:defRPr sz="160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defRPr>
                </a:lvl1pPr>
              </a:lstStyle>
              <a:p>
                <a:pPr>
                  <a:defRPr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r>
                  <a:rPr sz="1800" b="1" dirty="0"/>
                  <a:t>视频</a:t>
                </a:r>
                <a:endParaRPr b="1" dirty="0"/>
              </a:p>
            </p:txBody>
          </p:sp>
        </p:grpSp>
        <p:sp>
          <p:nvSpPr>
            <p:cNvPr id="77" name="线条"/>
            <p:cNvSpPr/>
            <p:nvPr/>
          </p:nvSpPr>
          <p:spPr>
            <a:xfrm>
              <a:off x="4957349" y="1526293"/>
              <a:ext cx="822824" cy="245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sp>
          <p:nvSpPr>
            <p:cNvPr id="78" name="线条"/>
            <p:cNvSpPr/>
            <p:nvPr/>
          </p:nvSpPr>
          <p:spPr>
            <a:xfrm>
              <a:off x="4957349" y="2260873"/>
              <a:ext cx="840783" cy="245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sp>
          <p:nvSpPr>
            <p:cNvPr id="79" name="线条"/>
            <p:cNvSpPr/>
            <p:nvPr/>
          </p:nvSpPr>
          <p:spPr>
            <a:xfrm>
              <a:off x="4957349" y="3032182"/>
              <a:ext cx="814662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grpSp>
          <p:nvGrpSpPr>
            <p:cNvPr id="80" name="成组"/>
            <p:cNvGrpSpPr/>
            <p:nvPr/>
          </p:nvGrpSpPr>
          <p:grpSpPr>
            <a:xfrm>
              <a:off x="5746430" y="1345898"/>
              <a:ext cx="1336005" cy="375485"/>
              <a:chOff x="-39455" y="-15523"/>
              <a:chExt cx="1336003" cy="375484"/>
            </a:xfrm>
          </p:grpSpPr>
          <p:sp>
            <p:nvSpPr>
              <p:cNvPr id="114" name="矩形"/>
              <p:cNvSpPr/>
              <p:nvPr/>
            </p:nvSpPr>
            <p:spPr>
              <a:xfrm>
                <a:off x="0" y="0"/>
                <a:ext cx="1257092" cy="344437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1600"/>
              </a:p>
            </p:txBody>
          </p:sp>
          <p:sp>
            <p:nvSpPr>
              <p:cNvPr id="115" name="SpeakerDeck"/>
              <p:cNvSpPr/>
              <p:nvPr/>
            </p:nvSpPr>
            <p:spPr>
              <a:xfrm>
                <a:off x="-39455" y="-15523"/>
                <a:ext cx="1336003" cy="3754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>
                <a:lvl1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</a:lstStyle>
              <a:p>
                <a:r>
                  <a:rPr sz="1800" b="1" dirty="0"/>
                  <a:t>SpeakerDeck</a:t>
                </a:r>
                <a:endParaRPr sz="1800" b="1" dirty="0"/>
              </a:p>
            </p:txBody>
          </p:sp>
        </p:grpSp>
        <p:grpSp>
          <p:nvGrpSpPr>
            <p:cNvPr id="81" name="成组"/>
            <p:cNvGrpSpPr/>
            <p:nvPr/>
          </p:nvGrpSpPr>
          <p:grpSpPr>
            <a:xfrm>
              <a:off x="5806294" y="2094761"/>
              <a:ext cx="1257094" cy="375485"/>
              <a:chOff x="0" y="-15115"/>
              <a:chExt cx="1257092" cy="375483"/>
            </a:xfrm>
          </p:grpSpPr>
          <p:sp>
            <p:nvSpPr>
              <p:cNvPr id="112" name="矩形"/>
              <p:cNvSpPr/>
              <p:nvPr/>
            </p:nvSpPr>
            <p:spPr>
              <a:xfrm>
                <a:off x="0" y="0"/>
                <a:ext cx="1257092" cy="345253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16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1600"/>
              </a:p>
            </p:txBody>
          </p:sp>
          <p:sp>
            <p:nvSpPr>
              <p:cNvPr id="113" name="GitHub"/>
              <p:cNvSpPr/>
              <p:nvPr/>
            </p:nvSpPr>
            <p:spPr>
              <a:xfrm>
                <a:off x="241070" y="-15115"/>
                <a:ext cx="774953" cy="375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>
                <a:lvl1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</a:lstStyle>
              <a:p>
                <a:r>
                  <a:rPr sz="1800" b="1" dirty="0"/>
                  <a:t>GitHub</a:t>
                </a:r>
                <a:endParaRPr sz="1800" b="1" dirty="0"/>
              </a:p>
            </p:txBody>
          </p:sp>
        </p:grpSp>
        <p:grpSp>
          <p:nvGrpSpPr>
            <p:cNvPr id="82" name="成组"/>
            <p:cNvGrpSpPr/>
            <p:nvPr/>
          </p:nvGrpSpPr>
          <p:grpSpPr>
            <a:xfrm>
              <a:off x="5810375" y="2858724"/>
              <a:ext cx="1257094" cy="375485"/>
              <a:chOff x="0" y="-14299"/>
              <a:chExt cx="1257092" cy="375483"/>
            </a:xfrm>
          </p:grpSpPr>
          <p:sp>
            <p:nvSpPr>
              <p:cNvPr id="110" name="矩形"/>
              <p:cNvSpPr/>
              <p:nvPr/>
            </p:nvSpPr>
            <p:spPr>
              <a:xfrm>
                <a:off x="0" y="0"/>
                <a:ext cx="1257092" cy="346885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1600"/>
              </a:p>
            </p:txBody>
          </p:sp>
          <p:sp>
            <p:nvSpPr>
              <p:cNvPr id="111" name="Youtube"/>
              <p:cNvSpPr/>
              <p:nvPr/>
            </p:nvSpPr>
            <p:spPr>
              <a:xfrm>
                <a:off x="117641" y="-14299"/>
                <a:ext cx="1021815" cy="375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>
                <a:lvl1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</a:lstStyle>
              <a:p>
                <a:r>
                  <a:rPr lang="zh-CN" altLang="en-US" sz="1800" b="1" dirty="0"/>
                  <a:t>腾讯视频</a:t>
                </a:r>
                <a:endParaRPr b="1" dirty="0"/>
              </a:p>
            </p:txBody>
          </p:sp>
        </p:grpSp>
        <p:sp>
          <p:nvSpPr>
            <p:cNvPr id="83" name="线条"/>
            <p:cNvSpPr/>
            <p:nvPr/>
          </p:nvSpPr>
          <p:spPr>
            <a:xfrm>
              <a:off x="6408718" y="1738505"/>
              <a:ext cx="1634" cy="355048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sp>
          <p:nvSpPr>
            <p:cNvPr id="84" name="线条"/>
            <p:cNvSpPr/>
            <p:nvPr/>
          </p:nvSpPr>
          <p:spPr>
            <a:xfrm flipV="1">
              <a:off x="6426677" y="2481247"/>
              <a:ext cx="1" cy="36321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sp>
          <p:nvSpPr>
            <p:cNvPr id="85" name="线条"/>
            <p:cNvSpPr/>
            <p:nvPr/>
          </p:nvSpPr>
          <p:spPr>
            <a:xfrm>
              <a:off x="7063385" y="2281278"/>
              <a:ext cx="1081590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grpSp>
          <p:nvGrpSpPr>
            <p:cNvPr id="86" name="成组"/>
            <p:cNvGrpSpPr/>
            <p:nvPr/>
          </p:nvGrpSpPr>
          <p:grpSpPr>
            <a:xfrm>
              <a:off x="8147423" y="2107820"/>
              <a:ext cx="1066897" cy="375485"/>
              <a:chOff x="0" y="-14299"/>
              <a:chExt cx="1066896" cy="375483"/>
            </a:xfrm>
          </p:grpSpPr>
          <p:sp>
            <p:nvSpPr>
              <p:cNvPr id="108" name="矩形"/>
              <p:cNvSpPr/>
              <p:nvPr/>
            </p:nvSpPr>
            <p:spPr>
              <a:xfrm>
                <a:off x="0" y="0"/>
                <a:ext cx="1066896" cy="346885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16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1600"/>
              </a:p>
            </p:txBody>
          </p:sp>
          <p:sp>
            <p:nvSpPr>
              <p:cNvPr id="109" name="GitBook"/>
              <p:cNvSpPr/>
              <p:nvPr/>
            </p:nvSpPr>
            <p:spPr>
              <a:xfrm>
                <a:off x="98683" y="-14299"/>
                <a:ext cx="869530" cy="375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>
                <a:lvl1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</a:lstStyle>
              <a:p>
                <a:r>
                  <a:rPr sz="1800" b="1" dirty="0"/>
                  <a:t>GitBook</a:t>
                </a:r>
                <a:endParaRPr b="1" dirty="0"/>
              </a:p>
            </p:txBody>
          </p:sp>
        </p:grpSp>
        <p:sp>
          <p:nvSpPr>
            <p:cNvPr id="87" name="共享仓库"/>
            <p:cNvSpPr/>
            <p:nvPr/>
          </p:nvSpPr>
          <p:spPr>
            <a:xfrm>
              <a:off x="7133168" y="1957514"/>
              <a:ext cx="1071531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spAutoFit/>
            </a:bodyPr>
            <a:lstStyle>
              <a:lvl1pPr algn="l" defTabSz="1300480">
                <a:defRPr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>
                <a:defRPr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sz="1800" b="1" dirty="0"/>
                <a:t>共享仓库</a:t>
              </a:r>
              <a:endParaRPr b="1" dirty="0"/>
            </a:p>
          </p:txBody>
        </p:sp>
        <p:sp>
          <p:nvSpPr>
            <p:cNvPr id="88" name="链接"/>
            <p:cNvSpPr/>
            <p:nvPr/>
          </p:nvSpPr>
          <p:spPr>
            <a:xfrm>
              <a:off x="6411167" y="1745851"/>
              <a:ext cx="636710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spAutoFit/>
            </a:bodyPr>
            <a:lstStyle>
              <a:lvl1pPr algn="l" defTabSz="1300480">
                <a:defRPr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>
                <a:defRPr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sz="1800" b="1" dirty="0"/>
                <a:t>链接</a:t>
              </a:r>
              <a:endParaRPr b="1" dirty="0"/>
            </a:p>
          </p:txBody>
        </p:sp>
        <p:sp>
          <p:nvSpPr>
            <p:cNvPr id="89" name="链接"/>
            <p:cNvSpPr/>
            <p:nvPr/>
          </p:nvSpPr>
          <p:spPr>
            <a:xfrm>
              <a:off x="6422197" y="2536906"/>
              <a:ext cx="639975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spAutoFit/>
            </a:bodyPr>
            <a:lstStyle>
              <a:lvl1pPr algn="l" defTabSz="1300480">
                <a:defRPr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>
                <a:defRPr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sz="1800" b="1" dirty="0"/>
                <a:t>链接</a:t>
              </a:r>
              <a:endParaRPr sz="1800" b="1" dirty="0"/>
            </a:p>
          </p:txBody>
        </p:sp>
        <p:sp>
          <p:nvSpPr>
            <p:cNvPr id="90" name="线条"/>
            <p:cNvSpPr/>
            <p:nvPr/>
          </p:nvSpPr>
          <p:spPr>
            <a:xfrm>
              <a:off x="9241256" y="2287808"/>
              <a:ext cx="885679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grpSp>
          <p:nvGrpSpPr>
            <p:cNvPr id="91" name="成组"/>
            <p:cNvGrpSpPr/>
            <p:nvPr/>
          </p:nvGrpSpPr>
          <p:grpSpPr>
            <a:xfrm>
              <a:off x="10135097" y="2099657"/>
              <a:ext cx="991798" cy="375485"/>
              <a:chOff x="0" y="-10219"/>
              <a:chExt cx="991797" cy="375484"/>
            </a:xfrm>
          </p:grpSpPr>
          <p:sp>
            <p:nvSpPr>
              <p:cNvPr id="106" name="矩形"/>
              <p:cNvSpPr/>
              <p:nvPr/>
            </p:nvSpPr>
            <p:spPr>
              <a:xfrm>
                <a:off x="0" y="0"/>
                <a:ext cx="991797" cy="355047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1600"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1600"/>
              </a:p>
            </p:txBody>
          </p:sp>
          <p:sp>
            <p:nvSpPr>
              <p:cNvPr id="107" name="页面"/>
              <p:cNvSpPr/>
              <p:nvPr/>
            </p:nvSpPr>
            <p:spPr>
              <a:xfrm>
                <a:off x="215824" y="-10219"/>
                <a:ext cx="560150" cy="3754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>
                <a:lvl1pPr defTabSz="1300480">
                  <a:defRPr sz="160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defRPr>
                </a:lvl1pPr>
              </a:lstStyle>
              <a:p>
                <a:pPr>
                  <a:defRPr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r>
                  <a:rPr sz="1800" b="1" dirty="0"/>
                  <a:t>页面</a:t>
                </a:r>
                <a:endParaRPr b="1" dirty="0"/>
              </a:p>
            </p:txBody>
          </p:sp>
        </p:grpSp>
        <p:sp>
          <p:nvSpPr>
            <p:cNvPr id="92" name="渲染"/>
            <p:cNvSpPr/>
            <p:nvPr/>
          </p:nvSpPr>
          <p:spPr>
            <a:xfrm>
              <a:off x="9151462" y="1957515"/>
              <a:ext cx="983635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spAutoFit/>
            </a:bodyPr>
            <a:lstStyle>
              <a:lvl1pPr defTabSz="1300480">
                <a:defRPr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>
                <a:defRPr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sz="1800" b="1" dirty="0"/>
                <a:t>渲染</a:t>
              </a:r>
              <a:endParaRPr b="1" dirty="0"/>
            </a:p>
          </p:txBody>
        </p:sp>
        <p:sp>
          <p:nvSpPr>
            <p:cNvPr id="93" name="线条"/>
            <p:cNvSpPr/>
            <p:nvPr/>
          </p:nvSpPr>
          <p:spPr>
            <a:xfrm>
              <a:off x="3310885" y="304442"/>
              <a:ext cx="7399699" cy="1633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sp>
          <p:nvSpPr>
            <p:cNvPr id="94" name="线条"/>
            <p:cNvSpPr/>
            <p:nvPr/>
          </p:nvSpPr>
          <p:spPr>
            <a:xfrm>
              <a:off x="8649443" y="296280"/>
              <a:ext cx="1634" cy="1813597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sp>
          <p:nvSpPr>
            <p:cNvPr id="95" name="线条"/>
            <p:cNvSpPr/>
            <p:nvPr/>
          </p:nvSpPr>
          <p:spPr>
            <a:xfrm>
              <a:off x="10698340" y="300361"/>
              <a:ext cx="1633" cy="1813597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sp>
          <p:nvSpPr>
            <p:cNvPr id="96" name="修改"/>
            <p:cNvSpPr/>
            <p:nvPr/>
          </p:nvSpPr>
          <p:spPr>
            <a:xfrm>
              <a:off x="8649443" y="832995"/>
              <a:ext cx="474267" cy="656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spAutoFit/>
            </a:bodyPr>
            <a:lstStyle>
              <a:lvl1pPr algn="l" defTabSz="1300480">
                <a:defRPr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>
                <a:defRPr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sz="1800" b="1" dirty="0"/>
                <a:t>修改</a:t>
              </a:r>
              <a:endParaRPr sz="1800" b="1" dirty="0"/>
            </a:p>
          </p:txBody>
        </p:sp>
        <p:sp>
          <p:nvSpPr>
            <p:cNvPr id="97" name="浏览"/>
            <p:cNvSpPr/>
            <p:nvPr/>
          </p:nvSpPr>
          <p:spPr>
            <a:xfrm>
              <a:off x="10413415" y="823361"/>
              <a:ext cx="475900" cy="652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spAutoFit/>
            </a:bodyPr>
            <a:lstStyle>
              <a:lvl1pPr algn="l" defTabSz="1300480">
                <a:defRPr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>
                <a:defRPr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sz="1800" b="1" dirty="0"/>
                <a:t>浏览</a:t>
              </a:r>
              <a:endParaRPr sz="1800" b="1" dirty="0"/>
            </a:p>
          </p:txBody>
        </p:sp>
        <p:sp>
          <p:nvSpPr>
            <p:cNvPr id="98" name="线条"/>
            <p:cNvSpPr/>
            <p:nvPr/>
          </p:nvSpPr>
          <p:spPr>
            <a:xfrm flipH="1">
              <a:off x="2655402" y="481557"/>
              <a:ext cx="1" cy="155731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sp>
          <p:nvSpPr>
            <p:cNvPr id="99" name="创建"/>
            <p:cNvSpPr/>
            <p:nvPr/>
          </p:nvSpPr>
          <p:spPr>
            <a:xfrm>
              <a:off x="2678810" y="922192"/>
              <a:ext cx="475900" cy="656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spAutoFit/>
            </a:bodyPr>
            <a:lstStyle>
              <a:lvl1pPr algn="l" defTabSz="1300480">
                <a:defRPr sz="1600">
                  <a:solidFill>
                    <a:srgbClr val="FEFEF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>
                <a:defRPr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sz="1800" b="1" dirty="0"/>
                <a:t>创建</a:t>
              </a:r>
              <a:endParaRPr sz="1800" b="1" dirty="0"/>
            </a:p>
          </p:txBody>
        </p:sp>
        <p:sp>
          <p:nvSpPr>
            <p:cNvPr id="100" name="CC BY"/>
            <p:cNvSpPr/>
            <p:nvPr/>
          </p:nvSpPr>
          <p:spPr>
            <a:xfrm>
              <a:off x="5464305" y="-53072"/>
              <a:ext cx="1137876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spAutoFit/>
            </a:bodyPr>
            <a:lstStyle>
              <a:lvl1pPr algn="l" defTabSz="1300480">
                <a:defRPr sz="14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rPr sz="1800" b="1" dirty="0"/>
                <a:t>CC B</a:t>
              </a:r>
              <a:r>
                <a:rPr lang="en-US" sz="1800" b="1" dirty="0"/>
                <a:t>y</a:t>
              </a:r>
              <a:r>
                <a:rPr lang="zh-CN" altLang="en-US" sz="1800" b="1" dirty="0"/>
                <a:t>协议</a:t>
              </a:r>
              <a:endParaRPr sz="1800" b="1" dirty="0"/>
            </a:p>
          </p:txBody>
        </p:sp>
        <p:grpSp>
          <p:nvGrpSpPr>
            <p:cNvPr id="101" name="成组"/>
            <p:cNvGrpSpPr/>
            <p:nvPr/>
          </p:nvGrpSpPr>
          <p:grpSpPr>
            <a:xfrm>
              <a:off x="2009380" y="3198551"/>
              <a:ext cx="1329593" cy="344708"/>
              <a:chOff x="-37066" y="-135"/>
              <a:chExt cx="1329592" cy="344707"/>
            </a:xfrm>
          </p:grpSpPr>
          <p:sp>
            <p:nvSpPr>
              <p:cNvPr id="104" name="矩形"/>
              <p:cNvSpPr/>
              <p:nvPr/>
            </p:nvSpPr>
            <p:spPr>
              <a:xfrm>
                <a:off x="0" y="0"/>
                <a:ext cx="1255460" cy="344437"/>
              </a:xfrm>
              <a:prstGeom prst="rect">
                <a:avLst/>
              </a:prstGeom>
              <a:solidFill>
                <a:srgbClr val="5B9BD5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300480">
                  <a:defRPr sz="16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endParaRPr sz="1600"/>
              </a:p>
            </p:txBody>
          </p:sp>
          <p:sp>
            <p:nvSpPr>
              <p:cNvPr id="105" name="在线实验平台"/>
              <p:cNvSpPr/>
              <p:nvPr/>
            </p:nvSpPr>
            <p:spPr>
              <a:xfrm>
                <a:off x="-37066" y="-135"/>
                <a:ext cx="1329592" cy="344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8767" tIns="48767" rIns="48767" bIns="48767" numCol="1" anchor="ctr">
                <a:spAutoFit/>
              </a:bodyPr>
              <a:lstStyle>
                <a:lvl1pPr defTabSz="1300480">
                  <a:defRPr sz="160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defRPr>
                </a:lvl1pPr>
              </a:lstStyle>
              <a:p>
                <a:pPr>
                  <a:defRPr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pPr>
                <a:r>
                  <a:rPr b="1" dirty="0"/>
                  <a:t>在线实验平台</a:t>
                </a:r>
                <a:endParaRPr b="1" dirty="0"/>
              </a:p>
            </p:txBody>
          </p:sp>
        </p:grpSp>
        <p:sp>
          <p:nvSpPr>
            <p:cNvPr id="102" name="线条"/>
            <p:cNvSpPr/>
            <p:nvPr/>
          </p:nvSpPr>
          <p:spPr>
            <a:xfrm flipH="1">
              <a:off x="2674176" y="2432275"/>
              <a:ext cx="4899" cy="766413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3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3400"/>
            </a:p>
          </p:txBody>
        </p:sp>
        <p:sp>
          <p:nvSpPr>
            <p:cNvPr id="103" name="互补"/>
            <p:cNvSpPr/>
            <p:nvPr/>
          </p:nvSpPr>
          <p:spPr>
            <a:xfrm>
              <a:off x="2661488" y="2533373"/>
              <a:ext cx="475900" cy="656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spAutoFit/>
            </a:bodyPr>
            <a:lstStyle>
              <a:lvl1pPr algn="l" defTabSz="1300480">
                <a:defRPr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>
                <a:defRPr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sz="1800" b="1" dirty="0"/>
                <a:t>互补</a:t>
              </a:r>
              <a:endParaRPr sz="1800" b="1" dirty="0"/>
            </a:p>
          </p:txBody>
        </p:sp>
      </p:grpSp>
    </p:spTree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基于GitHub和GitBook 建立COOC课程"/>
          <p:cNvSpPr/>
          <p:nvPr/>
        </p:nvSpPr>
        <p:spPr>
          <a:xfrm>
            <a:off x="2174460" y="1245047"/>
            <a:ext cx="12991345" cy="11182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6400" b="1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sz="6400" dirty="0"/>
              <a:t>COOC</a:t>
            </a:r>
            <a:r>
              <a:rPr lang="zh-CN" altLang="en-US" sz="6400" dirty="0"/>
              <a:t>协作协议及版权</a:t>
            </a:r>
            <a:endParaRPr sz="6400" dirty="0"/>
          </a:p>
        </p:txBody>
      </p:sp>
      <p:sp>
        <p:nvSpPr>
          <p:cNvPr id="2" name="矩形 1"/>
          <p:cNvSpPr/>
          <p:nvPr/>
        </p:nvSpPr>
        <p:spPr>
          <a:xfrm>
            <a:off x="2762390" y="3292314"/>
            <a:ext cx="1181548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dirty="0">
                <a:solidFill>
                  <a:schemeClr val="tx1"/>
                </a:solidFill>
              </a:rPr>
              <a:t>COOC平台上的所有课程资源的使用均需遵守CC BY协议，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algn="just"/>
            <a:r>
              <a:rPr lang="zh-CN" altLang="en-US" sz="3200" dirty="0">
                <a:solidFill>
                  <a:schemeClr val="tx1"/>
                </a:solidFill>
              </a:rPr>
              <a:t>许可协议规定，只要你遵守许可协议中的“署名”条款，所有使用了该许可协议的材料的派生品</a:t>
            </a:r>
            <a:endParaRPr lang="zh-CN" altLang="en-US" sz="3200" dirty="0">
              <a:solidFill>
                <a:schemeClr val="tx1"/>
              </a:solidFill>
            </a:endParaRPr>
          </a:p>
          <a:p>
            <a:pPr algn="just"/>
            <a:r>
              <a:rPr lang="zh-CN" altLang="en-US" sz="3200" dirty="0">
                <a:solidFill>
                  <a:schemeClr val="tx1"/>
                </a:solidFill>
              </a:rPr>
              <a:t>可以自由地：</a:t>
            </a:r>
            <a:endParaRPr lang="zh-CN" altLang="en-US" sz="3200" dirty="0">
              <a:solidFill>
                <a:schemeClr val="tx1"/>
              </a:solidFill>
            </a:endParaRPr>
          </a:p>
          <a:p>
            <a:pPr algn="just"/>
            <a:r>
              <a:rPr lang="zh-CN" altLang="en-US" sz="3200" dirty="0">
                <a:solidFill>
                  <a:schemeClr val="tx1"/>
                </a:solidFill>
              </a:rPr>
              <a:t>分享 — 在任何媒介以任何形式复制、发行本作品</a:t>
            </a:r>
            <a:endParaRPr lang="zh-CN" altLang="en-US" sz="3200" dirty="0">
              <a:solidFill>
                <a:schemeClr val="tx1"/>
              </a:solidFill>
            </a:endParaRPr>
          </a:p>
          <a:p>
            <a:pPr algn="just"/>
            <a:r>
              <a:rPr lang="zh-CN" altLang="en-US" sz="3200" dirty="0">
                <a:solidFill>
                  <a:schemeClr val="tx1"/>
                </a:solidFill>
              </a:rPr>
              <a:t>演绎 — 修改、转换或以本作品为基础进行创作</a:t>
            </a:r>
            <a:endParaRPr lang="zh-CN" altLang="en-US" sz="3200" dirty="0">
              <a:solidFill>
                <a:schemeClr val="tx1"/>
              </a:solidFill>
            </a:endParaRPr>
          </a:p>
          <a:p>
            <a:pPr algn="just"/>
            <a:r>
              <a:rPr lang="zh-CN" altLang="en-US" sz="3200" dirty="0">
                <a:solidFill>
                  <a:schemeClr val="tx1"/>
                </a:solidFill>
              </a:rPr>
              <a:t>在任何用途下，甚至商业目的。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62390" y="7493901"/>
            <a:ext cx="118154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solidFill>
                  <a:schemeClr val="tx1"/>
                </a:solidFill>
              </a:rPr>
              <a:t>CC BY协议由Creative Commons组织提出，宗旨是：让互联网富有创造力、自由、开放。官网地址：http://creativecommons.org/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基于GitHub和GitBook 建立COOC课程"/>
          <p:cNvSpPr/>
          <p:nvPr/>
        </p:nvSpPr>
        <p:spPr>
          <a:xfrm>
            <a:off x="2167732" y="543259"/>
            <a:ext cx="12991345" cy="10874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6400" b="1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sz="6400" dirty="0"/>
              <a:t>COOC</a:t>
            </a:r>
            <a:r>
              <a:rPr lang="zh-CN" altLang="en-US" sz="6400" dirty="0"/>
              <a:t>建设选型</a:t>
            </a:r>
            <a:endParaRPr sz="6400" dirty="0"/>
          </a:p>
        </p:txBody>
      </p:sp>
      <p:sp>
        <p:nvSpPr>
          <p:cNvPr id="3" name="矩形 2"/>
          <p:cNvSpPr/>
          <p:nvPr/>
        </p:nvSpPr>
        <p:spPr>
          <a:xfrm>
            <a:off x="2962599" y="1851595"/>
            <a:ext cx="117198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dirty="0">
                <a:solidFill>
                  <a:schemeClr val="tx1"/>
                </a:solidFill>
              </a:rPr>
              <a:t>在GitBook上进行教程编写和呈现的优点：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algn="just"/>
            <a:r>
              <a:rPr lang="zh-CN" altLang="en-US" sz="3200" dirty="0">
                <a:solidFill>
                  <a:schemeClr val="tx1"/>
                </a:solidFill>
              </a:rPr>
              <a:t>操作便捷、简单、风格统一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6531" y="3149674"/>
            <a:ext cx="9616138" cy="628843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基于GitHub和GitBook 建立COOC课程"/>
          <p:cNvSpPr/>
          <p:nvPr/>
        </p:nvSpPr>
        <p:spPr>
          <a:xfrm>
            <a:off x="2167732" y="543259"/>
            <a:ext cx="12991345" cy="10874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6400" b="1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sz="6400" dirty="0"/>
              <a:t>COOC</a:t>
            </a:r>
            <a:r>
              <a:rPr lang="zh-CN" altLang="en-US" sz="6400" dirty="0"/>
              <a:t>建设选型</a:t>
            </a:r>
            <a:endParaRPr lang="zh-CN" altLang="en-US" sz="6400" dirty="0"/>
          </a:p>
        </p:txBody>
      </p:sp>
      <p:sp>
        <p:nvSpPr>
          <p:cNvPr id="3" name="矩形 2"/>
          <p:cNvSpPr/>
          <p:nvPr/>
        </p:nvSpPr>
        <p:spPr>
          <a:xfrm>
            <a:off x="2962599" y="1851595"/>
            <a:ext cx="117198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dirty="0">
                <a:solidFill>
                  <a:schemeClr val="tx1"/>
                </a:solidFill>
              </a:rPr>
              <a:t>在Git</a:t>
            </a:r>
            <a:r>
              <a:rPr lang="en-US" altLang="zh-CN" sz="3200" dirty="0">
                <a:solidFill>
                  <a:schemeClr val="tx1"/>
                </a:solidFill>
              </a:rPr>
              <a:t>Hub</a:t>
            </a:r>
            <a:r>
              <a:rPr lang="zh-CN" altLang="en-US" sz="3200" dirty="0">
                <a:solidFill>
                  <a:schemeClr val="tx1"/>
                </a:solidFill>
              </a:rPr>
              <a:t>上对教程进行内容控制的优点：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algn="just"/>
            <a:r>
              <a:rPr lang="zh-CN" altLang="en-US" sz="3200" dirty="0">
                <a:solidFill>
                  <a:schemeClr val="tx1"/>
                </a:solidFill>
              </a:rPr>
              <a:t>操作简单、可追溯的版本控制、灵活的协作方式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4627" y="3149673"/>
            <a:ext cx="9257553" cy="629614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基于GitHub和GitBook 建立COOC课程"/>
          <p:cNvSpPr/>
          <p:nvPr/>
        </p:nvSpPr>
        <p:spPr>
          <a:xfrm>
            <a:off x="2167732" y="543259"/>
            <a:ext cx="12991345" cy="10874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6400" b="1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sz="6400" dirty="0"/>
              <a:t>COOC</a:t>
            </a:r>
            <a:r>
              <a:rPr lang="zh-CN" altLang="en-US" sz="6400" dirty="0"/>
              <a:t>模版教程</a:t>
            </a:r>
            <a:endParaRPr lang="zh-CN" altLang="en-US" sz="6400" dirty="0"/>
          </a:p>
        </p:txBody>
      </p:sp>
      <p:sp>
        <p:nvSpPr>
          <p:cNvPr id="3" name="矩形 2"/>
          <p:cNvSpPr/>
          <p:nvPr/>
        </p:nvSpPr>
        <p:spPr>
          <a:xfrm>
            <a:off x="2890133" y="2084383"/>
            <a:ext cx="115465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/>
              <a:t>我们在</a:t>
            </a:r>
            <a:r>
              <a:rPr lang="en-US" altLang="zh-CN" sz="2800" dirty="0"/>
              <a:t>COOC</a:t>
            </a:r>
            <a:r>
              <a:rPr lang="zh-CN" altLang="en-US" sz="2800" dirty="0"/>
              <a:t>主站中建立模板课程并在其中对</a:t>
            </a:r>
            <a:r>
              <a:rPr lang="en-US" altLang="zh-CN" sz="2800" dirty="0" err="1"/>
              <a:t>GitBook</a:t>
            </a:r>
            <a:r>
              <a:rPr lang="zh-CN" altLang="en-US" sz="2800" dirty="0"/>
              <a:t>注册登录、关联</a:t>
            </a:r>
            <a:r>
              <a:rPr lang="en-US" altLang="zh-CN" sz="2800" dirty="0"/>
              <a:t>GitHub</a:t>
            </a:r>
            <a:r>
              <a:rPr lang="zh-CN" altLang="en-US" sz="2800" dirty="0"/>
              <a:t>、创建图书、安装环境、编写进行介绍，以引导使用者完成课程创建</a:t>
            </a:r>
            <a:endParaRPr lang="zh-CN" altLang="en-US" sz="2800" dirty="0"/>
          </a:p>
        </p:txBody>
      </p:sp>
      <p:pic>
        <p:nvPicPr>
          <p:cNvPr id="4" name="pasted-image.jpg" descr="pasted-image.jpg"/>
          <p:cNvPicPr>
            <a:picLocks noChangeAspect="1"/>
          </p:cNvPicPr>
          <p:nvPr/>
        </p:nvPicPr>
        <p:blipFill rotWithShape="1">
          <a:blip r:embed="rId1"/>
          <a:srcRect t="9543" b="4173"/>
          <a:stretch>
            <a:fillRect/>
          </a:stretch>
        </p:blipFill>
        <p:spPr>
          <a:xfrm>
            <a:off x="3702323" y="3469377"/>
            <a:ext cx="9922161" cy="6167718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04196" y="1941820"/>
            <a:ext cx="11273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dirty="0">
                <a:solidFill>
                  <a:schemeClr val="tx1"/>
                </a:solidFill>
              </a:rPr>
              <a:t>教程编写使用Markdown语法书写，GitBook提供在线和离线两种编辑环境，下图简要介绍了编辑面板</a:t>
            </a:r>
            <a:endParaRPr lang="x-none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基于GitHub和GitBook 建立COOC课程"/>
          <p:cNvSpPr/>
          <p:nvPr/>
        </p:nvSpPr>
        <p:spPr>
          <a:xfrm>
            <a:off x="2167732" y="543259"/>
            <a:ext cx="12991345" cy="10874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6400" b="1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sz="6400" dirty="0"/>
              <a:t>COOC</a:t>
            </a:r>
            <a:r>
              <a:rPr lang="zh-CN" altLang="en-US" sz="6400" dirty="0"/>
              <a:t>教程编写</a:t>
            </a:r>
            <a:endParaRPr lang="zh-CN" altLang="en-US" sz="6400" dirty="0"/>
          </a:p>
        </p:txBody>
      </p:sp>
      <p:pic>
        <p:nvPicPr>
          <p:cNvPr id="5" name="Picture 4" descr="git_boo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96" y="3291867"/>
            <a:ext cx="11273464" cy="599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36345" y="1991593"/>
            <a:ext cx="116541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397510">
              <a:spcBef>
                <a:spcPts val="3100"/>
              </a:spcBef>
              <a:defRPr sz="313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zh-CN" altLang="en-US" sz="3600" dirty="0">
                <a:solidFill>
                  <a:schemeClr val="tx1"/>
                </a:solidFill>
              </a:rPr>
              <a:t>嵌入讲义，</a:t>
            </a:r>
            <a:r>
              <a:rPr lang="en-US" altLang="zh-CN" sz="3600" dirty="0">
                <a:solidFill>
                  <a:schemeClr val="tx1"/>
                </a:solidFill>
              </a:rPr>
              <a:t>GitHub</a:t>
            </a:r>
            <a:r>
              <a:rPr lang="zh-CN" altLang="en-US" sz="3600" dirty="0">
                <a:solidFill>
                  <a:schemeClr val="tx1"/>
                </a:solidFill>
              </a:rPr>
              <a:t>和</a:t>
            </a:r>
            <a:r>
              <a:rPr lang="en-US" altLang="zh-CN" sz="3600" dirty="0" err="1">
                <a:solidFill>
                  <a:schemeClr val="tx1"/>
                </a:solidFill>
              </a:rPr>
              <a:t>GitBook</a:t>
            </a:r>
            <a:r>
              <a:rPr lang="zh-CN" altLang="en-US" sz="3600" dirty="0">
                <a:solidFill>
                  <a:schemeClr val="tx1"/>
                </a:solidFill>
              </a:rPr>
              <a:t>均不支持托管讲义和视频等文件，讲义可以托管在</a:t>
            </a:r>
            <a:r>
              <a:rPr lang="en-US" altLang="zh-CN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1"/>
              </a:rPr>
              <a:t>PPT+</a:t>
            </a:r>
            <a:r>
              <a:rPr lang="zh-CN" altLang="en-US" sz="3600" dirty="0">
                <a:solidFill>
                  <a:schemeClr val="tx1"/>
                </a:solidFill>
              </a:rPr>
              <a:t>、</a:t>
            </a:r>
            <a:r>
              <a:rPr lang="zh-CN" altLang="en-US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 </a:t>
            </a:r>
            <a:r>
              <a:rPr lang="en-US" altLang="zh-CN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Docs.com</a:t>
            </a:r>
            <a:r>
              <a:rPr lang="zh-CN" altLang="en-US" sz="3600" dirty="0">
                <a:solidFill>
                  <a:schemeClr val="tx1"/>
                </a:solidFill>
              </a:rPr>
              <a:t>或者</a:t>
            </a:r>
            <a:r>
              <a:rPr lang="en-US" altLang="zh-CN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SpeakerDeck</a:t>
            </a:r>
            <a:r>
              <a:rPr lang="zh-CN" altLang="en-US" sz="3600" dirty="0">
                <a:solidFill>
                  <a:schemeClr val="tx1"/>
                </a:solidFill>
              </a:rPr>
              <a:t>，视频需要托管在</a:t>
            </a:r>
            <a:r>
              <a:rPr lang="zh-CN" altLang="en-US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腾讯视频</a:t>
            </a:r>
            <a:r>
              <a:rPr lang="zh-CN" altLang="en-US" sz="3600" dirty="0">
                <a:solidFill>
                  <a:schemeClr val="tx1"/>
                </a:solidFill>
              </a:rPr>
              <a:t>或</a:t>
            </a:r>
            <a:r>
              <a:rPr lang="en-US" altLang="zh-CN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5"/>
              </a:rPr>
              <a:t>YouTube</a:t>
            </a:r>
            <a:r>
              <a:rPr lang="zh-CN" altLang="en-US" sz="3600" dirty="0">
                <a:solidFill>
                  <a:schemeClr val="tx1"/>
                </a:solidFill>
              </a:rPr>
              <a:t>，然后将嵌入代码粘贴到图书相应的位置即可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基于GitHub和GitBook 建立COOC课程"/>
          <p:cNvSpPr/>
          <p:nvPr/>
        </p:nvSpPr>
        <p:spPr>
          <a:xfrm>
            <a:off x="2167732" y="543259"/>
            <a:ext cx="12991345" cy="10874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6400" b="1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sz="6400" dirty="0"/>
              <a:t>COOC</a:t>
            </a:r>
            <a:r>
              <a:rPr lang="zh-CN" altLang="en-US" sz="6400" dirty="0"/>
              <a:t>教程编写</a:t>
            </a:r>
            <a:endParaRPr lang="zh-CN" altLang="en-US" sz="6400" dirty="0"/>
          </a:p>
        </p:txBody>
      </p:sp>
      <p:pic>
        <p:nvPicPr>
          <p:cNvPr id="7" name="图片 5" descr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898" y="4660775"/>
            <a:ext cx="8199010" cy="4823884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教学环节（MOOC）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dirty="0"/>
              <a:t>教学</a:t>
            </a:r>
            <a:r>
              <a:rPr dirty="0" smtClean="0"/>
              <a:t>环节</a:t>
            </a:r>
            <a:endParaRPr dirty="0"/>
          </a:p>
        </p:txBody>
      </p:sp>
      <p:grpSp>
        <p:nvGrpSpPr>
          <p:cNvPr id="147" name="备课…"/>
          <p:cNvGrpSpPr/>
          <p:nvPr/>
        </p:nvGrpSpPr>
        <p:grpSpPr>
          <a:xfrm>
            <a:off x="2306383" y="2763251"/>
            <a:ext cx="2922917" cy="2540001"/>
            <a:chOff x="0" y="0"/>
            <a:chExt cx="2922916" cy="2540000"/>
          </a:xfrm>
        </p:grpSpPr>
        <p:sp>
          <p:nvSpPr>
            <p:cNvPr id="146" name="备课…"/>
            <p:cNvSpPr/>
            <p:nvPr/>
          </p:nvSpPr>
          <p:spPr>
            <a:xfrm>
              <a:off x="25400" y="25400"/>
              <a:ext cx="2872117" cy="2489200"/>
            </a:xfrm>
            <a:prstGeom prst="roundRect">
              <a:avLst>
                <a:gd name="adj" fmla="val 11082"/>
              </a:avLst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4800"/>
                <a:t>备课</a:t>
              </a:r>
              <a:endParaRPr sz="4800"/>
            </a:p>
            <a:p>
              <a:pPr>
                <a:defRPr sz="48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3600"/>
                <a:t>教材+教程</a:t>
              </a:r>
              <a:endParaRPr sz="3600"/>
            </a:p>
            <a:p>
              <a:pPr>
                <a:defRPr sz="4800">
                  <a:solidFill>
                    <a:srgbClr val="FF2600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4800"/>
                <a:t>？</a:t>
              </a:r>
              <a:endParaRPr sz="4800"/>
            </a:p>
          </p:txBody>
        </p:sp>
        <p:pic>
          <p:nvPicPr>
            <p:cNvPr id="145" name="备课…" descr="备课…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2922917" cy="2540000"/>
            </a:xfrm>
            <a:prstGeom prst="rect">
              <a:avLst/>
            </a:prstGeom>
            <a:effectLst/>
          </p:spPr>
        </p:pic>
      </p:grpSp>
      <p:grpSp>
        <p:nvGrpSpPr>
          <p:cNvPr id="150" name="授课…"/>
          <p:cNvGrpSpPr/>
          <p:nvPr/>
        </p:nvGrpSpPr>
        <p:grpSpPr>
          <a:xfrm>
            <a:off x="5952849" y="2763251"/>
            <a:ext cx="4513140" cy="2540001"/>
            <a:chOff x="0" y="0"/>
            <a:chExt cx="4513138" cy="2540000"/>
          </a:xfrm>
        </p:grpSpPr>
        <p:sp>
          <p:nvSpPr>
            <p:cNvPr id="149" name="授课…"/>
            <p:cNvSpPr/>
            <p:nvPr/>
          </p:nvSpPr>
          <p:spPr>
            <a:xfrm>
              <a:off x="25400" y="25400"/>
              <a:ext cx="4462339" cy="2489200"/>
            </a:xfrm>
            <a:prstGeom prst="roundRect">
              <a:avLst>
                <a:gd name="adj" fmla="val 15108"/>
              </a:avLst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4800"/>
                <a:t>授课</a:t>
              </a:r>
              <a:endParaRPr sz="4800"/>
            </a:p>
            <a:p>
              <a:pPr>
                <a:defRPr sz="32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3200"/>
                <a:t>MOOC</a:t>
              </a:r>
              <a:endParaRPr sz="3200"/>
            </a:p>
            <a:p>
              <a:pPr>
                <a:defRPr sz="32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3200"/>
                <a:t>（Coursera、edX等）</a:t>
              </a:r>
              <a:endParaRPr sz="3200"/>
            </a:p>
            <a:p>
              <a:pPr>
                <a:defRPr sz="32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endParaRPr sz="1200">
                <a:latin typeface="Times"/>
                <a:ea typeface="Times"/>
                <a:cs typeface="Times"/>
                <a:sym typeface="Times"/>
              </a:endParaRPr>
            </a:p>
          </p:txBody>
        </p:sp>
        <p:pic>
          <p:nvPicPr>
            <p:cNvPr id="148" name="授课…" descr="授课…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513139" cy="2540000"/>
            </a:xfrm>
            <a:prstGeom prst="rect">
              <a:avLst/>
            </a:prstGeom>
            <a:effectLst/>
          </p:spPr>
        </p:pic>
      </p:grpSp>
      <p:grpSp>
        <p:nvGrpSpPr>
          <p:cNvPr id="153" name="测试…"/>
          <p:cNvGrpSpPr/>
          <p:nvPr/>
        </p:nvGrpSpPr>
        <p:grpSpPr>
          <a:xfrm>
            <a:off x="11007504" y="2678024"/>
            <a:ext cx="3959021" cy="2710455"/>
            <a:chOff x="0" y="0"/>
            <a:chExt cx="3959019" cy="2710453"/>
          </a:xfrm>
        </p:grpSpPr>
        <p:sp>
          <p:nvSpPr>
            <p:cNvPr id="152" name="测试…"/>
            <p:cNvSpPr/>
            <p:nvPr/>
          </p:nvSpPr>
          <p:spPr>
            <a:xfrm>
              <a:off x="25400" y="25400"/>
              <a:ext cx="3908220" cy="2659654"/>
            </a:xfrm>
            <a:prstGeom prst="roundRect">
              <a:avLst>
                <a:gd name="adj" fmla="val 11040"/>
              </a:avLst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4800"/>
                <a:t>测试</a:t>
              </a:r>
              <a:endParaRPr sz="4800"/>
            </a:p>
            <a:p>
              <a:pPr>
                <a:defRPr sz="32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3200"/>
                <a:t>MOOT</a:t>
              </a:r>
              <a:endParaRPr sz="3200"/>
            </a:p>
            <a:p>
              <a:pPr>
                <a:defRPr sz="32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3200"/>
                <a:t>（各大MOOC平台、问卷星等）</a:t>
              </a:r>
              <a:endParaRPr sz="3200"/>
            </a:p>
          </p:txBody>
        </p:sp>
        <p:pic>
          <p:nvPicPr>
            <p:cNvPr id="151" name="测试…" descr="测试…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959020" cy="2710454"/>
            </a:xfrm>
            <a:prstGeom prst="rect">
              <a:avLst/>
            </a:prstGeom>
            <a:effectLst/>
          </p:spPr>
        </p:pic>
      </p:grpSp>
      <p:grpSp>
        <p:nvGrpSpPr>
          <p:cNvPr id="156" name="在线实验…"/>
          <p:cNvGrpSpPr/>
          <p:nvPr/>
        </p:nvGrpSpPr>
        <p:grpSpPr>
          <a:xfrm>
            <a:off x="8842403" y="6209821"/>
            <a:ext cx="3512985" cy="2004497"/>
            <a:chOff x="0" y="0"/>
            <a:chExt cx="2488578" cy="2004496"/>
          </a:xfrm>
        </p:grpSpPr>
        <p:sp>
          <p:nvSpPr>
            <p:cNvPr id="155" name="在线实验…"/>
            <p:cNvSpPr/>
            <p:nvPr/>
          </p:nvSpPr>
          <p:spPr>
            <a:xfrm>
              <a:off x="25400" y="25400"/>
              <a:ext cx="2437779" cy="1953697"/>
            </a:xfrm>
            <a:prstGeom prst="roundRect">
              <a:avLst>
                <a:gd name="adj" fmla="val 12812"/>
              </a:avLst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3200"/>
                <a:t>在线实验</a:t>
              </a:r>
              <a:endParaRPr sz="3200"/>
            </a:p>
            <a:p>
              <a:pPr>
                <a:defRPr sz="32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3200"/>
                <a:t>MOOL</a:t>
              </a:r>
              <a:endParaRPr sz="3200"/>
            </a:p>
            <a:p>
              <a:pPr>
                <a:defRPr sz="32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sz="3200"/>
                <a:t>（实验楼等）</a:t>
              </a:r>
              <a:endParaRPr sz="3200"/>
            </a:p>
          </p:txBody>
        </p:sp>
        <p:pic>
          <p:nvPicPr>
            <p:cNvPr id="154" name="在线实验…" descr="在线实验…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488579" cy="2004497"/>
            </a:xfrm>
            <a:prstGeom prst="rect">
              <a:avLst/>
            </a:prstGeom>
            <a:effectLst/>
          </p:spPr>
        </p:pic>
      </p:grpSp>
      <p:pic>
        <p:nvPicPr>
          <p:cNvPr id="157" name="线条" descr="线条"/>
          <p:cNvPicPr/>
          <p:nvPr/>
        </p:nvPicPr>
        <p:blipFill>
          <a:blip r:embed="rId5"/>
          <a:stretch>
            <a:fillRect/>
          </a:stretch>
        </p:blipFill>
        <p:spPr>
          <a:xfrm>
            <a:off x="5201823" y="3830717"/>
            <a:ext cx="777468" cy="405069"/>
          </a:xfrm>
          <a:prstGeom prst="rect">
            <a:avLst/>
          </a:prstGeom>
        </p:spPr>
      </p:pic>
      <p:pic>
        <p:nvPicPr>
          <p:cNvPr id="159" name="线条" descr="线条"/>
          <p:cNvPicPr/>
          <p:nvPr/>
        </p:nvPicPr>
        <p:blipFill>
          <a:blip r:embed="rId5"/>
          <a:stretch>
            <a:fillRect/>
          </a:stretch>
        </p:blipFill>
        <p:spPr>
          <a:xfrm>
            <a:off x="10339221" y="3830717"/>
            <a:ext cx="777469" cy="405069"/>
          </a:xfrm>
          <a:prstGeom prst="rect">
            <a:avLst/>
          </a:prstGeom>
        </p:spPr>
      </p:pic>
      <p:pic>
        <p:nvPicPr>
          <p:cNvPr id="161" name="线条" descr="线条"/>
          <p:cNvPicPr/>
          <p:nvPr/>
        </p:nvPicPr>
        <p:blipFill>
          <a:blip r:embed="rId6"/>
          <a:stretch>
            <a:fillRect/>
          </a:stretch>
        </p:blipFill>
        <p:spPr>
          <a:xfrm rot="16200000">
            <a:off x="9976187" y="5161450"/>
            <a:ext cx="1429013" cy="40506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36345" y="1991593"/>
            <a:ext cx="116541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397510">
              <a:spcBef>
                <a:spcPts val="3100"/>
              </a:spcBef>
              <a:defRPr sz="313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zh-CN" altLang="en-US" sz="3600" dirty="0">
                <a:solidFill>
                  <a:schemeClr val="tx1"/>
                </a:solidFill>
              </a:rPr>
              <a:t>嵌入讲义，</a:t>
            </a:r>
            <a:r>
              <a:rPr lang="en-US" altLang="zh-CN" sz="3600" dirty="0">
                <a:solidFill>
                  <a:schemeClr val="tx1"/>
                </a:solidFill>
              </a:rPr>
              <a:t>GitHub</a:t>
            </a:r>
            <a:r>
              <a:rPr lang="zh-CN" altLang="en-US" sz="3600" dirty="0">
                <a:solidFill>
                  <a:schemeClr val="tx1"/>
                </a:solidFill>
              </a:rPr>
              <a:t>和</a:t>
            </a:r>
            <a:r>
              <a:rPr lang="en-US" altLang="zh-CN" sz="3600" dirty="0" err="1">
                <a:solidFill>
                  <a:schemeClr val="tx1"/>
                </a:solidFill>
              </a:rPr>
              <a:t>GitBook</a:t>
            </a:r>
            <a:r>
              <a:rPr lang="zh-CN" altLang="en-US" sz="3600" dirty="0">
                <a:solidFill>
                  <a:schemeClr val="tx1"/>
                </a:solidFill>
              </a:rPr>
              <a:t>均不支持托管讲义和视频等文件，讲义可以托管在</a:t>
            </a:r>
            <a:r>
              <a:rPr lang="en-US" altLang="zh-CN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1"/>
              </a:rPr>
              <a:t>PPT+</a:t>
            </a:r>
            <a:r>
              <a:rPr lang="zh-CN" altLang="en-US" sz="3600" dirty="0">
                <a:solidFill>
                  <a:schemeClr val="tx1"/>
                </a:solidFill>
              </a:rPr>
              <a:t>、</a:t>
            </a:r>
            <a:r>
              <a:rPr lang="zh-CN" altLang="en-US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 </a:t>
            </a:r>
            <a:r>
              <a:rPr lang="en-US" altLang="zh-CN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Docs.com</a:t>
            </a:r>
            <a:r>
              <a:rPr lang="zh-CN" altLang="en-US" sz="3600" dirty="0">
                <a:solidFill>
                  <a:schemeClr val="tx1"/>
                </a:solidFill>
              </a:rPr>
              <a:t>或者</a:t>
            </a:r>
            <a:r>
              <a:rPr lang="en-US" altLang="zh-CN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SpeakerDeck</a:t>
            </a:r>
            <a:r>
              <a:rPr lang="zh-CN" altLang="en-US" sz="3600" dirty="0">
                <a:solidFill>
                  <a:schemeClr val="tx1"/>
                </a:solidFill>
              </a:rPr>
              <a:t>，视频需要托管在</a:t>
            </a:r>
            <a:r>
              <a:rPr lang="zh-CN" altLang="en-US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腾讯视频</a:t>
            </a:r>
            <a:r>
              <a:rPr lang="zh-CN" altLang="en-US" sz="3600" dirty="0">
                <a:solidFill>
                  <a:schemeClr val="tx1"/>
                </a:solidFill>
              </a:rPr>
              <a:t>或</a:t>
            </a:r>
            <a:r>
              <a:rPr lang="en-US" altLang="zh-CN" sz="3600" u="sng" dirty="0">
                <a:solidFill>
                  <a:schemeClr val="tx1"/>
                </a:solidFill>
                <a:uFill>
                  <a:solidFill>
                    <a:srgbClr val="58C1BA"/>
                  </a:solidFill>
                </a:uFill>
                <a:hlinkClick r:id="rId5"/>
              </a:rPr>
              <a:t>YouTube</a:t>
            </a:r>
            <a:r>
              <a:rPr lang="zh-CN" altLang="en-US" sz="3600" dirty="0">
                <a:solidFill>
                  <a:schemeClr val="tx1"/>
                </a:solidFill>
              </a:rPr>
              <a:t>，然后将嵌入代码粘贴到图书相应的位置即可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基于GitHub和GitBook 建立COOC课程"/>
          <p:cNvSpPr/>
          <p:nvPr/>
        </p:nvSpPr>
        <p:spPr>
          <a:xfrm>
            <a:off x="2167732" y="543259"/>
            <a:ext cx="12991345" cy="10874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6400" b="1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sz="6400" dirty="0"/>
              <a:t>COOC</a:t>
            </a:r>
            <a:r>
              <a:rPr lang="zh-CN" altLang="en-US" sz="6400" dirty="0"/>
              <a:t>教程编写</a:t>
            </a:r>
            <a:endParaRPr lang="zh-CN" altLang="en-US" sz="6400" dirty="0"/>
          </a:p>
        </p:txBody>
      </p:sp>
      <p:pic>
        <p:nvPicPr>
          <p:cNvPr id="5" name="图片 4" descr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824" y="4436617"/>
            <a:ext cx="8581159" cy="5155618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基于GitHub和GitBook 建立COOC课程"/>
          <p:cNvSpPr/>
          <p:nvPr/>
        </p:nvSpPr>
        <p:spPr>
          <a:xfrm>
            <a:off x="2167732" y="543259"/>
            <a:ext cx="12991345" cy="10874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6400" b="1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sz="6400" dirty="0"/>
              <a:t>COOC</a:t>
            </a:r>
            <a:r>
              <a:rPr lang="zh-CN" altLang="en-US" sz="6400" dirty="0"/>
              <a:t>协作及版本控制</a:t>
            </a:r>
            <a:endParaRPr lang="zh-CN" altLang="en-US" sz="6400" dirty="0"/>
          </a:p>
        </p:txBody>
      </p:sp>
      <p:grpSp>
        <p:nvGrpSpPr>
          <p:cNvPr id="4" name="组 3"/>
          <p:cNvGrpSpPr/>
          <p:nvPr/>
        </p:nvGrpSpPr>
        <p:grpSpPr>
          <a:xfrm>
            <a:off x="2370180" y="3119718"/>
            <a:ext cx="12586447" cy="6006352"/>
            <a:chOff x="1686215" y="4950012"/>
            <a:chExt cx="9332501" cy="3942976"/>
          </a:xfrm>
        </p:grpSpPr>
        <p:sp>
          <p:nvSpPr>
            <p:cNvPr id="6" name="矩形"/>
            <p:cNvSpPr/>
            <p:nvPr/>
          </p:nvSpPr>
          <p:spPr>
            <a:xfrm>
              <a:off x="1686215" y="4950012"/>
              <a:ext cx="9332501" cy="394297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32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pPr>
              <a:endParaRPr sz="3200"/>
            </a:p>
          </p:txBody>
        </p:sp>
        <p:pic>
          <p:nvPicPr>
            <p:cNvPr id="7" name="图片 4" descr="图片 4"/>
            <p:cNvPicPr>
              <a:picLocks noChangeAspect="1"/>
            </p:cNvPicPr>
            <p:nvPr/>
          </p:nvPicPr>
          <p:blipFill>
            <a:blip r:embed="rId1"/>
            <a:srcRect l="841" t="841" r="841" b="841"/>
            <a:stretch>
              <a:fillRect/>
            </a:stretch>
          </p:blipFill>
          <p:spPr>
            <a:xfrm>
              <a:off x="1986084" y="5079504"/>
              <a:ext cx="9032632" cy="3621166"/>
            </a:xfrm>
            <a:prstGeom prst="rect">
              <a:avLst/>
            </a:prstGeom>
            <a:ln w="88900">
              <a:miter lim="400000"/>
              <a:headEnd/>
              <a:tailEnd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5137" y="3613150"/>
            <a:ext cx="11656532" cy="4813674"/>
          </a:xfrm>
          <a:prstGeom prst="rect">
            <a:avLst/>
          </a:prstGeom>
        </p:spPr>
      </p:pic>
      <p:sp>
        <p:nvSpPr>
          <p:cNvPr id="5" name="基于GitHub和GitBook 建立COOC课程"/>
          <p:cNvSpPr/>
          <p:nvPr/>
        </p:nvSpPr>
        <p:spPr>
          <a:xfrm>
            <a:off x="2167732" y="543259"/>
            <a:ext cx="12991345" cy="10874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6400" b="1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sz="6400" dirty="0"/>
              <a:t>COOC</a:t>
            </a:r>
            <a:r>
              <a:rPr lang="zh-CN" altLang="en-US" sz="6400" dirty="0"/>
              <a:t>协作及版本控制</a:t>
            </a:r>
            <a:endParaRPr lang="zh-CN" altLang="en-US" sz="6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内容占位符 2"/>
          <p:cNvSpPr>
            <a:spLocks noGrp="1"/>
          </p:cNvSpPr>
          <p:nvPr>
            <p:ph type="body" idx="1"/>
          </p:nvPr>
        </p:nvSpPr>
        <p:spPr>
          <a:xfrm>
            <a:off x="3025728" y="2023933"/>
            <a:ext cx="11205362" cy="1228071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buSzTx/>
              <a:buNone/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4600" dirty="0"/>
              <a:t>COOC架构的协同撰写支持团队成员</a:t>
            </a:r>
            <a:r>
              <a:rPr lang="zh-CN" altLang="en-US" sz="4600" dirty="0"/>
              <a:t>和</a:t>
            </a:r>
            <a:r>
              <a:rPr sz="4600" dirty="0"/>
              <a:t>读者的贡献.</a:t>
            </a:r>
            <a:endParaRPr lang="en-US" sz="4600" dirty="0"/>
          </a:p>
          <a:p>
            <a:pPr marL="0" indent="0">
              <a:buSzTx/>
              <a:buNone/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sz="3800" dirty="0"/>
              <a:t>ISSUES</a:t>
            </a:r>
            <a:r>
              <a:rPr lang="zh-CN" altLang="en-US" sz="3800" dirty="0"/>
              <a:t> </a:t>
            </a:r>
            <a:r>
              <a:rPr lang="en-US" altLang="zh-CN" sz="3800" dirty="0"/>
              <a:t>+</a:t>
            </a:r>
            <a:r>
              <a:rPr lang="zh-CN" altLang="en-US" sz="3800" dirty="0"/>
              <a:t> </a:t>
            </a:r>
            <a:r>
              <a:rPr lang="en-US" altLang="zh-CN" sz="3800" dirty="0"/>
              <a:t>Discussion</a:t>
            </a:r>
            <a:r>
              <a:rPr sz="3800" dirty="0"/>
              <a:t> </a:t>
            </a:r>
            <a:endParaRPr lang="en-US" sz="3800" dirty="0"/>
          </a:p>
        </p:txBody>
      </p:sp>
      <p:pic>
        <p:nvPicPr>
          <p:cNvPr id="401" name="图片 3" descr="图片 3"/>
          <p:cNvPicPr>
            <a:picLocks noChangeAspect="1"/>
          </p:cNvPicPr>
          <p:nvPr/>
        </p:nvPicPr>
        <p:blipFill rotWithShape="1">
          <a:blip r:embed="rId1"/>
          <a:srcRect r="11664"/>
          <a:stretch>
            <a:fillRect/>
          </a:stretch>
        </p:blipFill>
        <p:spPr>
          <a:xfrm>
            <a:off x="3025728" y="7056814"/>
            <a:ext cx="10939556" cy="2425658"/>
          </a:xfrm>
          <a:prstGeom prst="rect">
            <a:avLst/>
          </a:prstGeom>
          <a:ln w="88900">
            <a:miter lim="400000"/>
            <a:headEnd/>
            <a:tailEnd/>
          </a:ln>
        </p:spPr>
      </p:pic>
      <p:sp>
        <p:nvSpPr>
          <p:cNvPr id="6" name="基于GitHub和GitBook 建立COOC课程"/>
          <p:cNvSpPr/>
          <p:nvPr/>
        </p:nvSpPr>
        <p:spPr>
          <a:xfrm>
            <a:off x="2167732" y="543259"/>
            <a:ext cx="12991345" cy="10874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6400" b="1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sz="6400" dirty="0"/>
              <a:t>COOC</a:t>
            </a:r>
            <a:r>
              <a:rPr lang="zh-CN" altLang="en-US" sz="6400" dirty="0"/>
              <a:t>协作及版本控制</a:t>
            </a:r>
            <a:endParaRPr lang="zh-CN" altLang="en-US" sz="6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728" y="3575575"/>
            <a:ext cx="10939556" cy="308804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6225" y="1547023"/>
            <a:ext cx="11998911" cy="77112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40287" y="391885"/>
            <a:ext cx="9370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http://cooc-china.github.io/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40287" y="391885"/>
            <a:ext cx="9370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http://cooc-china.github.io/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8602" y="1715362"/>
            <a:ext cx="12034157" cy="7513037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协作编写课程blockly视频教程_字幕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67731" y="1662622"/>
            <a:ext cx="13004800" cy="7315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40287" y="391885"/>
            <a:ext cx="9370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如何协作编写</a:t>
            </a:r>
            <a:r>
              <a:rPr lang="en-US" altLang="zh-CN" dirty="0" err="1"/>
              <a:t>blockly</a:t>
            </a:r>
            <a:r>
              <a:rPr lang="zh-CN" altLang="en-US" dirty="0"/>
              <a:t>教程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40287" y="391885"/>
            <a:ext cx="9370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FreDuino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26965" y="4180205"/>
            <a:ext cx="7397115" cy="1393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halkduster"/>
                <a:hlinkClick r:id="rId1" tooltip="" action="ppaction://hlinkfile"/>
              </a:rPr>
              <a:t>https://v.qq.com/x/page/n0507p385dp.html</a:t>
            </a:r>
            <a:endParaRPr kumimoji="0" lang="zh-CN" altLang="en-US" sz="4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halkduster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更多帮助资料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halkduster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更多帮助资料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04" name="《COOC How-to Book》：https://cooc-china.gitbooks.io/cooc-howto-book/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319405">
              <a:spcBef>
                <a:spcPts val="2500"/>
              </a:spcBef>
              <a:buSzPct val="100000"/>
              <a:buChar char="-"/>
              <a:defRPr sz="2520"/>
            </a:pPr>
            <a:r>
              <a:rPr dirty="0">
                <a:latin typeface="Helvetica"/>
                <a:ea typeface="Helvetica"/>
                <a:cs typeface="Helvetica"/>
                <a:sym typeface="Helvetica"/>
              </a:rPr>
              <a:t>《</a:t>
            </a:r>
            <a:r>
              <a:rPr dirty="0"/>
              <a:t>COOC How-to Book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》：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1"/>
              </a:rPr>
              <a:t>https://cooc-china.gitbooks.io/cooc-howto-book/</a:t>
            </a:r>
            <a:endParaRPr u="sng" dirty="0">
              <a:solidFill>
                <a:srgbClr val="58C1BA"/>
              </a:solidFill>
              <a:uFill>
                <a:solidFill>
                  <a:srgbClr val="58C1BA"/>
                </a:solidFill>
              </a:uFill>
            </a:endParaRPr>
          </a:p>
          <a:p>
            <a:pPr marL="400050" indent="-400050" defTabSz="319405">
              <a:spcBef>
                <a:spcPts val="2500"/>
              </a:spcBef>
              <a:buSzPct val="100000"/>
              <a:buChar char="-"/>
              <a:defRPr sz="2520"/>
            </a:pPr>
            <a:r>
              <a:rPr dirty="0" smtClean="0"/>
              <a:t>《</a:t>
            </a:r>
            <a:r>
              <a:rPr dirty="0"/>
              <a:t>中国大学教学》2016</a:t>
            </a:r>
            <a:r>
              <a:rPr dirty="0" smtClean="0"/>
              <a:t>年第四期</a:t>
            </a:r>
            <a:r>
              <a:rPr lang="zh-CN" altLang="en-US" dirty="0"/>
              <a:t>关于协作式开放在线教程的建设构想与实践</a:t>
            </a:r>
            <a:endParaRPr dirty="0"/>
          </a:p>
          <a:p>
            <a:pPr marL="400050" indent="-400050" defTabSz="319405">
              <a:spcBef>
                <a:spcPts val="2500"/>
              </a:spcBef>
              <a:buSzPct val="100000"/>
              <a:buChar char="-"/>
              <a:defRPr sz="2520"/>
            </a:pPr>
            <a:r>
              <a:rPr dirty="0"/>
              <a:t>GitBook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帮助 ：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https://help.gitbook.com/</a:t>
            </a:r>
            <a:endParaRPr u="sng" dirty="0">
              <a:solidFill>
                <a:srgbClr val="58C1BA"/>
              </a:solidFill>
              <a:uFill>
                <a:solidFill>
                  <a:srgbClr val="58C1BA"/>
                </a:solidFill>
              </a:uFill>
            </a:endParaRPr>
          </a:p>
          <a:p>
            <a:pPr marL="400050" indent="-400050" defTabSz="319405">
              <a:spcBef>
                <a:spcPts val="2500"/>
              </a:spcBef>
              <a:buSzPct val="100000"/>
              <a:buChar char="-"/>
              <a:defRPr sz="2520"/>
            </a:pPr>
            <a:r>
              <a:rPr dirty="0"/>
              <a:t>GitHub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帮助：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https://help.github.com/</a:t>
            </a:r>
            <a:endParaRPr u="sng" dirty="0">
              <a:solidFill>
                <a:srgbClr val="58C1BA"/>
              </a:solidFill>
              <a:uFill>
                <a:solidFill>
                  <a:srgbClr val="58C1BA"/>
                </a:solidFill>
              </a:uFill>
            </a:endParaRPr>
          </a:p>
          <a:p>
            <a:pPr marL="400050" indent="-400050" defTabSz="319405">
              <a:spcBef>
                <a:spcPts val="2500"/>
              </a:spcBef>
              <a:buSzPct val="100000"/>
              <a:buChar char="-"/>
              <a:defRPr sz="2520"/>
            </a:pPr>
            <a:r>
              <a:rPr dirty="0"/>
              <a:t>GitBook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工具文档：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https://toolchain.gitbook.com/</a:t>
            </a:r>
            <a:endParaRPr u="sng" dirty="0">
              <a:solidFill>
                <a:srgbClr val="58C1BA"/>
              </a:solidFill>
              <a:uFill>
                <a:solidFill>
                  <a:srgbClr val="58C1BA"/>
                </a:solidFill>
              </a:uFill>
            </a:endParaRPr>
          </a:p>
          <a:p>
            <a:pPr marL="400050" indent="-400050" defTabSz="319405">
              <a:spcBef>
                <a:spcPts val="2500"/>
              </a:spcBef>
              <a:buSzPct val="100000"/>
              <a:buChar char="-"/>
              <a:defRPr sz="2520"/>
            </a:pPr>
            <a:r>
              <a:rPr dirty="0"/>
              <a:t>Markdown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语法说明：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5"/>
              </a:rPr>
              <a:t>http://wowubuntu.com/markdown/</a:t>
            </a:r>
            <a:endParaRPr u="sng" dirty="0">
              <a:solidFill>
                <a:srgbClr val="58C1BA"/>
              </a:solidFill>
              <a:uFill>
                <a:solidFill>
                  <a:srgbClr val="58C1BA"/>
                </a:solidFill>
              </a:uFill>
              <a:hlinkClick r:id="rId5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048" y="203200"/>
            <a:ext cx="11680166" cy="93544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imon Schocken:…"/>
          <p:cNvSpPr/>
          <p:nvPr/>
        </p:nvSpPr>
        <p:spPr>
          <a:xfrm>
            <a:off x="7875036" y="2339613"/>
            <a:ext cx="6591826" cy="411907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45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4500"/>
              <a:t>Simon Schocken:</a:t>
            </a:r>
            <a:endParaRPr sz="4500"/>
          </a:p>
          <a:p>
            <a:pPr algn="just">
              <a:defRPr sz="36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3600"/>
              <a:t>Educators don’t necessarily have to teach, instead, they can provide an environment and resources that tease out your natural ability learn you own.</a:t>
            </a:r>
            <a:endParaRPr sz="3600"/>
          </a:p>
        </p:txBody>
      </p:sp>
      <p:pic>
        <p:nvPicPr>
          <p:cNvPr id="407" name="pasted-image.png" descr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2748" y="1466140"/>
            <a:ext cx="4390735" cy="5866020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085501" y="1087253"/>
            <a:ext cx="198772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Chalkduster"/>
                <a:ea typeface="Chalkduster"/>
                <a:cs typeface="Chalkduster"/>
              </a:rPr>
              <a:t>Android</a:t>
            </a:r>
            <a:endParaRPr lang="zh-CN" altLang="en-US" dirty="0">
              <a:solidFill>
                <a:schemeClr val="tx1"/>
              </a:solidFill>
              <a:latin typeface="Chalkduster"/>
              <a:ea typeface="Chalkduster"/>
              <a:cs typeface="Chalkduster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431480" y="1031863"/>
            <a:ext cx="1179810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Chalkduster"/>
                <a:ea typeface="Chalkduster"/>
                <a:cs typeface="Chalkduster"/>
              </a:rPr>
              <a:t>……</a:t>
            </a:r>
            <a:endParaRPr lang="zh-CN" altLang="en-US" dirty="0">
              <a:solidFill>
                <a:schemeClr val="tx1"/>
              </a:solidFill>
              <a:latin typeface="Chalkduster"/>
              <a:ea typeface="Chalkduster"/>
              <a:cs typeface="Chalkduster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373946" y="2506805"/>
            <a:ext cx="2257028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Chalkduster"/>
                <a:ea typeface="Chalkduster"/>
                <a:cs typeface="Chalkduster"/>
              </a:rPr>
              <a:t>教程编写</a:t>
            </a:r>
            <a:endParaRPr lang="zh-CN" altLang="en-US" dirty="0">
              <a:solidFill>
                <a:schemeClr val="tx1"/>
              </a:solidFill>
              <a:latin typeface="Chalkduster"/>
              <a:ea typeface="Chalkduster"/>
              <a:cs typeface="Chalkduster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28060" y="3394984"/>
            <a:ext cx="2257028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Chalkduster"/>
                <a:ea typeface="Chalkduster"/>
                <a:cs typeface="Chalkduster"/>
              </a:rPr>
              <a:t>学生课堂</a:t>
            </a:r>
            <a:endParaRPr lang="zh-CN" altLang="en-US" dirty="0">
              <a:solidFill>
                <a:schemeClr val="tx1"/>
              </a:solidFill>
              <a:latin typeface="Chalkduster"/>
              <a:ea typeface="Chalkduster"/>
              <a:cs typeface="Chalkduster"/>
            </a:endParaRPr>
          </a:p>
        </p:txBody>
      </p:sp>
      <p:pic>
        <p:nvPicPr>
          <p:cNvPr id="62" name="线条" descr="线条"/>
          <p:cNvPicPr/>
          <p:nvPr/>
        </p:nvPicPr>
        <p:blipFill>
          <a:blip r:embed="rId1"/>
          <a:stretch>
            <a:fillRect/>
          </a:stretch>
        </p:blipFill>
        <p:spPr>
          <a:xfrm>
            <a:off x="4534075" y="1923386"/>
            <a:ext cx="9833884" cy="405070"/>
          </a:xfrm>
          <a:prstGeom prst="rect">
            <a:avLst/>
          </a:prstGeom>
        </p:spPr>
      </p:pic>
      <p:grpSp>
        <p:nvGrpSpPr>
          <p:cNvPr id="63" name="圆形"/>
          <p:cNvGrpSpPr/>
          <p:nvPr/>
        </p:nvGrpSpPr>
        <p:grpSpPr>
          <a:xfrm>
            <a:off x="5834779" y="1686948"/>
            <a:ext cx="220522" cy="220522"/>
            <a:chOff x="0" y="0"/>
            <a:chExt cx="257358" cy="257358"/>
          </a:xfrm>
        </p:grpSpPr>
        <p:sp>
          <p:nvSpPr>
            <p:cNvPr id="64" name="圆形"/>
            <p:cNvSpPr/>
            <p:nvPr/>
          </p:nvSpPr>
          <p:spPr>
            <a:xfrm>
              <a:off x="25400" y="25400"/>
              <a:ext cx="206559" cy="206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 sz="3200"/>
            </a:p>
          </p:txBody>
        </p:sp>
        <p:pic>
          <p:nvPicPr>
            <p:cNvPr id="65" name="圆形" descr="圆形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57360" cy="257360"/>
            </a:xfrm>
            <a:prstGeom prst="rect">
              <a:avLst/>
            </a:prstGeom>
            <a:effectLst/>
          </p:spPr>
        </p:pic>
      </p:grpSp>
      <p:grpSp>
        <p:nvGrpSpPr>
          <p:cNvPr id="66" name="圆形"/>
          <p:cNvGrpSpPr/>
          <p:nvPr/>
        </p:nvGrpSpPr>
        <p:grpSpPr>
          <a:xfrm>
            <a:off x="7236109" y="1692608"/>
            <a:ext cx="220524" cy="220524"/>
            <a:chOff x="-1" y="-1"/>
            <a:chExt cx="257360" cy="257360"/>
          </a:xfrm>
        </p:grpSpPr>
        <p:sp>
          <p:nvSpPr>
            <p:cNvPr id="67" name="圆形"/>
            <p:cNvSpPr/>
            <p:nvPr/>
          </p:nvSpPr>
          <p:spPr>
            <a:xfrm>
              <a:off x="25400" y="25400"/>
              <a:ext cx="206559" cy="206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 sz="3200"/>
            </a:p>
          </p:txBody>
        </p:sp>
        <p:pic>
          <p:nvPicPr>
            <p:cNvPr id="68" name="圆形" descr="圆形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57360" cy="257360"/>
            </a:xfrm>
            <a:prstGeom prst="rect">
              <a:avLst/>
            </a:prstGeom>
            <a:effectLst/>
          </p:spPr>
        </p:pic>
      </p:grpSp>
      <p:grpSp>
        <p:nvGrpSpPr>
          <p:cNvPr id="69" name="圆形"/>
          <p:cNvGrpSpPr/>
          <p:nvPr/>
        </p:nvGrpSpPr>
        <p:grpSpPr>
          <a:xfrm>
            <a:off x="8633363" y="1675563"/>
            <a:ext cx="220524" cy="220524"/>
            <a:chOff x="-1" y="-1"/>
            <a:chExt cx="257360" cy="257360"/>
          </a:xfrm>
        </p:grpSpPr>
        <p:sp>
          <p:nvSpPr>
            <p:cNvPr id="70" name="圆形"/>
            <p:cNvSpPr/>
            <p:nvPr/>
          </p:nvSpPr>
          <p:spPr>
            <a:xfrm>
              <a:off x="25400" y="25400"/>
              <a:ext cx="206559" cy="206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 sz="3200"/>
            </a:p>
          </p:txBody>
        </p:sp>
        <p:pic>
          <p:nvPicPr>
            <p:cNvPr id="71" name="圆形" descr="圆形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57360" cy="257360"/>
            </a:xfrm>
            <a:prstGeom prst="rect">
              <a:avLst/>
            </a:prstGeom>
            <a:effectLst/>
          </p:spPr>
        </p:pic>
      </p:grpSp>
      <p:grpSp>
        <p:nvGrpSpPr>
          <p:cNvPr id="72" name="圆形"/>
          <p:cNvGrpSpPr/>
          <p:nvPr/>
        </p:nvGrpSpPr>
        <p:grpSpPr>
          <a:xfrm>
            <a:off x="10089227" y="1657827"/>
            <a:ext cx="220524" cy="220524"/>
            <a:chOff x="-1" y="-1"/>
            <a:chExt cx="257360" cy="257360"/>
          </a:xfrm>
        </p:grpSpPr>
        <p:sp>
          <p:nvSpPr>
            <p:cNvPr id="73" name="圆形"/>
            <p:cNvSpPr/>
            <p:nvPr/>
          </p:nvSpPr>
          <p:spPr>
            <a:xfrm>
              <a:off x="25400" y="25400"/>
              <a:ext cx="206559" cy="206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 sz="3200"/>
            </a:p>
          </p:txBody>
        </p:sp>
        <p:pic>
          <p:nvPicPr>
            <p:cNvPr id="74" name="圆形" descr="圆形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57360" cy="257360"/>
            </a:xfrm>
            <a:prstGeom prst="rect">
              <a:avLst/>
            </a:prstGeom>
            <a:effectLst/>
          </p:spPr>
        </p:pic>
      </p:grpSp>
      <p:grpSp>
        <p:nvGrpSpPr>
          <p:cNvPr id="75" name="圆形"/>
          <p:cNvGrpSpPr/>
          <p:nvPr/>
        </p:nvGrpSpPr>
        <p:grpSpPr>
          <a:xfrm>
            <a:off x="11473452" y="1665182"/>
            <a:ext cx="220524" cy="220524"/>
            <a:chOff x="-1" y="-1"/>
            <a:chExt cx="257360" cy="257360"/>
          </a:xfrm>
        </p:grpSpPr>
        <p:sp>
          <p:nvSpPr>
            <p:cNvPr id="76" name="圆形"/>
            <p:cNvSpPr/>
            <p:nvPr/>
          </p:nvSpPr>
          <p:spPr>
            <a:xfrm>
              <a:off x="25400" y="25400"/>
              <a:ext cx="206559" cy="206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 sz="3200"/>
            </a:p>
          </p:txBody>
        </p:sp>
        <p:pic>
          <p:nvPicPr>
            <p:cNvPr id="77" name="圆形" descr="圆形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57360" cy="257360"/>
            </a:xfrm>
            <a:prstGeom prst="rect">
              <a:avLst/>
            </a:prstGeom>
            <a:effectLst/>
          </p:spPr>
        </p:pic>
      </p:grpSp>
      <p:grpSp>
        <p:nvGrpSpPr>
          <p:cNvPr id="78" name="圆形"/>
          <p:cNvGrpSpPr/>
          <p:nvPr/>
        </p:nvGrpSpPr>
        <p:grpSpPr>
          <a:xfrm>
            <a:off x="6681072" y="2448972"/>
            <a:ext cx="220524" cy="220524"/>
            <a:chOff x="-1" y="-1"/>
            <a:chExt cx="257360" cy="257360"/>
          </a:xfrm>
        </p:grpSpPr>
        <p:sp>
          <p:nvSpPr>
            <p:cNvPr id="79" name="圆形"/>
            <p:cNvSpPr/>
            <p:nvPr/>
          </p:nvSpPr>
          <p:spPr>
            <a:xfrm>
              <a:off x="25400" y="25400"/>
              <a:ext cx="206559" cy="206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 sz="3200"/>
            </a:p>
          </p:txBody>
        </p:sp>
        <p:pic>
          <p:nvPicPr>
            <p:cNvPr id="80" name="圆形" descr="圆形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57360" cy="257360"/>
            </a:xfrm>
            <a:prstGeom prst="rect">
              <a:avLst/>
            </a:prstGeom>
            <a:effectLst/>
          </p:spPr>
        </p:pic>
      </p:grpSp>
      <p:grpSp>
        <p:nvGrpSpPr>
          <p:cNvPr id="81" name="圆形"/>
          <p:cNvGrpSpPr/>
          <p:nvPr/>
        </p:nvGrpSpPr>
        <p:grpSpPr>
          <a:xfrm>
            <a:off x="9285088" y="3347995"/>
            <a:ext cx="220524" cy="220524"/>
            <a:chOff x="-1" y="-1"/>
            <a:chExt cx="257360" cy="257360"/>
          </a:xfrm>
        </p:grpSpPr>
        <p:sp>
          <p:nvSpPr>
            <p:cNvPr id="82" name="圆形"/>
            <p:cNvSpPr/>
            <p:nvPr/>
          </p:nvSpPr>
          <p:spPr>
            <a:xfrm>
              <a:off x="25400" y="25400"/>
              <a:ext cx="206559" cy="206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 sz="3200"/>
            </a:p>
          </p:txBody>
        </p:sp>
        <p:pic>
          <p:nvPicPr>
            <p:cNvPr id="83" name="圆形" descr="圆形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57360" cy="257360"/>
            </a:xfrm>
            <a:prstGeom prst="rect">
              <a:avLst/>
            </a:prstGeom>
            <a:effectLst/>
          </p:spPr>
        </p:pic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82003" y="2647790"/>
            <a:ext cx="2641270" cy="393651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40" y="2762697"/>
            <a:ext cx="3022222" cy="393651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018" y="3593614"/>
            <a:ext cx="4888889" cy="393651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2988254" y="5070278"/>
            <a:ext cx="2257028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dirty="0"/>
              <a:t>教程攥写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5943533" y="4837262"/>
            <a:ext cx="1718419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dirty="0"/>
              <a:t>少数人</a:t>
            </a:r>
            <a:endParaRPr lang="zh-CN" altLang="en-US" dirty="0"/>
          </a:p>
          <a:p>
            <a:pPr algn="l"/>
            <a:r>
              <a:rPr lang="zh-CN" altLang="en-US" dirty="0"/>
              <a:t>封闭</a:t>
            </a:r>
            <a:endParaRPr lang="en-US" altLang="zh-CN" dirty="0"/>
          </a:p>
        </p:txBody>
      </p:sp>
      <p:sp>
        <p:nvSpPr>
          <p:cNvPr id="92" name="文本框 91"/>
          <p:cNvSpPr txBox="1"/>
          <p:nvPr/>
        </p:nvSpPr>
        <p:spPr>
          <a:xfrm>
            <a:off x="9820073" y="5057290"/>
            <a:ext cx="31803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b="1" dirty="0">
                <a:solidFill>
                  <a:schemeClr val="tx1"/>
                </a:solidFill>
              </a:rPr>
              <a:t>内容落伍</a:t>
            </a:r>
            <a:endParaRPr lang="zh-CN" altLang="en-US" sz="6000" b="1" dirty="0">
              <a:solidFill>
                <a:schemeClr val="tx1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811716" y="4761078"/>
            <a:ext cx="1133324" cy="1354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r>
              <a:rPr lang="zh-CN" altLang="en-US" sz="8800" b="1" dirty="0"/>
              <a:t>｛</a:t>
            </a:r>
            <a:endParaRPr lang="zh-CN" altLang="en-US" sz="8800" b="1" dirty="0"/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6232" y="2643712"/>
            <a:ext cx="2641270" cy="393651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3085501" y="6553493"/>
            <a:ext cx="9999532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dirty="0"/>
              <a:t>产业技术和课堂教程之间存在明显的</a:t>
            </a:r>
            <a:r>
              <a:rPr lang="en-US" altLang="zh-CN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GAP</a:t>
            </a:r>
            <a:endParaRPr lang="zh-CN" altLang="en-US" sz="66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852" y="616231"/>
            <a:ext cx="1177810" cy="770447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63" y="367359"/>
            <a:ext cx="1232181" cy="1168666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82" y="412693"/>
            <a:ext cx="941907" cy="119157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692" y="444031"/>
            <a:ext cx="1435427" cy="1155963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143" y="632228"/>
            <a:ext cx="1217666" cy="900014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945" y="2778279"/>
            <a:ext cx="5468844" cy="356164"/>
          </a:xfrm>
          <a:prstGeom prst="rect">
            <a:avLst/>
          </a:prstGeom>
        </p:spPr>
      </p:pic>
      <p:sp>
        <p:nvSpPr>
          <p:cNvPr id="107" name="文本框 106"/>
          <p:cNvSpPr txBox="1"/>
          <p:nvPr/>
        </p:nvSpPr>
        <p:spPr>
          <a:xfrm>
            <a:off x="6679178" y="8208731"/>
            <a:ext cx="396582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“新工科”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谢谢！"/>
          <p:cNvSpPr/>
          <p:nvPr/>
        </p:nvSpPr>
        <p:spPr>
          <a:xfrm>
            <a:off x="7387730" y="4333062"/>
            <a:ext cx="2564805" cy="10874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r>
              <a:t>谢谢！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5923" y="2596243"/>
            <a:ext cx="12268416" cy="6716833"/>
          </a:xfrm>
          <a:prstGeom prst="rect">
            <a:avLst/>
          </a:prstGeom>
        </p:spPr>
      </p:pic>
      <p:sp>
        <p:nvSpPr>
          <p:cNvPr id="6" name="“新工科”背景"/>
          <p:cNvSpPr>
            <a:spLocks noGrp="1"/>
          </p:cNvSpPr>
          <p:nvPr>
            <p:ph type="title"/>
          </p:nvPr>
        </p:nvSpPr>
        <p:spPr>
          <a:xfrm>
            <a:off x="3437731" y="2032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“</a:t>
            </a:r>
            <a:r>
              <a:rPr lang="en-US" dirty="0" smtClean="0"/>
              <a:t>Moore’s Law</a:t>
            </a:r>
            <a:r>
              <a:rPr dirty="0" smtClean="0"/>
              <a:t>”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0247" y="1455425"/>
            <a:ext cx="11968843" cy="80288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25017" y="515889"/>
            <a:ext cx="65024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Linux</a:t>
            </a:r>
            <a:r>
              <a:rPr lang="zh-CN" altLang="en-US" dirty="0"/>
              <a:t>发展历程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—— Github"/>
          <p:cNvSpPr/>
          <p:nvPr/>
        </p:nvSpPr>
        <p:spPr>
          <a:xfrm>
            <a:off x="8175155" y="1536814"/>
            <a:ext cx="3565079" cy="7950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 —— Github</a:t>
            </a:r>
          </a:p>
        </p:txBody>
      </p:sp>
      <p:sp>
        <p:nvSpPr>
          <p:cNvPr id="212" name="《The Swift Programming Language in Chinese》"/>
          <p:cNvSpPr/>
          <p:nvPr/>
        </p:nvSpPr>
        <p:spPr>
          <a:xfrm>
            <a:off x="4613148" y="642042"/>
            <a:ext cx="7385035" cy="4873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5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《The Swift Programming Language in Chinese》</a:t>
            </a:r>
          </a:p>
        </p:txBody>
      </p:sp>
      <p:grpSp>
        <p:nvGrpSpPr>
          <p:cNvPr id="215" name="pasted-image.png"/>
          <p:cNvGrpSpPr/>
          <p:nvPr/>
        </p:nvGrpSpPr>
        <p:grpSpPr>
          <a:xfrm>
            <a:off x="2767522" y="3068862"/>
            <a:ext cx="3675029" cy="5704313"/>
            <a:chOff x="0" y="0"/>
            <a:chExt cx="3675027" cy="5704311"/>
          </a:xfrm>
        </p:grpSpPr>
        <p:pic>
          <p:nvPicPr>
            <p:cNvPr id="214" name="pasted-image.png" descr="pasted-image.png"/>
            <p:cNvPicPr>
              <a:picLocks noChangeAspect="1"/>
            </p:cNvPicPr>
            <p:nvPr/>
          </p:nvPicPr>
          <p:blipFill>
            <a:blip r:embed="rId1"/>
            <a:srcRect l="3204" t="2120" r="3204" b="2120"/>
            <a:stretch>
              <a:fillRect/>
            </a:stretch>
          </p:blipFill>
          <p:spPr>
            <a:xfrm>
              <a:off x="139700" y="450098"/>
              <a:ext cx="3395628" cy="51145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3" name="pasted-image.png" descr="pasted-image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3675028" cy="5704313"/>
            </a:xfrm>
            <a:prstGeom prst="rect">
              <a:avLst/>
            </a:prstGeom>
            <a:effectLst/>
          </p:spPr>
        </p:pic>
      </p:grpSp>
      <p:sp>
        <p:nvSpPr>
          <p:cNvPr id="216" name="2014-06-03  Apple 发布 Swift 编程语言"/>
          <p:cNvSpPr/>
          <p:nvPr/>
        </p:nvSpPr>
        <p:spPr>
          <a:xfrm>
            <a:off x="7589059" y="4111104"/>
            <a:ext cx="7219925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2014-06-03  Apple 发布 Swift 编程语言</a:t>
            </a:r>
          </a:p>
        </p:txBody>
      </p:sp>
      <p:sp>
        <p:nvSpPr>
          <p:cNvPr id="217" name="2014-06-12 Swift 文档翻译完成"/>
          <p:cNvSpPr/>
          <p:nvPr/>
        </p:nvSpPr>
        <p:spPr>
          <a:xfrm>
            <a:off x="7645241" y="5241461"/>
            <a:ext cx="5681042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2014-06-12 Swift 文档翻译完成</a:t>
            </a:r>
          </a:p>
        </p:txBody>
      </p:sp>
      <p:sp>
        <p:nvSpPr>
          <p:cNvPr id="218" name="1317 个 Star"/>
          <p:cNvSpPr/>
          <p:nvPr/>
        </p:nvSpPr>
        <p:spPr>
          <a:xfrm>
            <a:off x="11329588" y="7656739"/>
            <a:ext cx="2410916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1317 个 Star</a:t>
            </a:r>
          </a:p>
        </p:txBody>
      </p:sp>
      <p:sp>
        <p:nvSpPr>
          <p:cNvPr id="219" name="310 个 Fork"/>
          <p:cNvSpPr/>
          <p:nvPr/>
        </p:nvSpPr>
        <p:spPr>
          <a:xfrm>
            <a:off x="8640550" y="7656739"/>
            <a:ext cx="2218556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310 个 Fork</a:t>
            </a:r>
          </a:p>
        </p:txBody>
      </p:sp>
      <p:sp>
        <p:nvSpPr>
          <p:cNvPr id="220" name="30 人的共同努力"/>
          <p:cNvSpPr/>
          <p:nvPr/>
        </p:nvSpPr>
        <p:spPr>
          <a:xfrm>
            <a:off x="10746741" y="6500128"/>
            <a:ext cx="2987997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30 人的共同努力</a:t>
            </a:r>
          </a:p>
        </p:txBody>
      </p:sp>
      <p:sp>
        <p:nvSpPr>
          <p:cNvPr id="221" name="9 天时间"/>
          <p:cNvSpPr/>
          <p:nvPr/>
        </p:nvSpPr>
        <p:spPr>
          <a:xfrm>
            <a:off x="8600460" y="6500128"/>
            <a:ext cx="1641475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9 天时间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—— Github"/>
          <p:cNvSpPr/>
          <p:nvPr/>
        </p:nvSpPr>
        <p:spPr>
          <a:xfrm>
            <a:off x="8938493" y="1064883"/>
            <a:ext cx="3565079" cy="7950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 —— Github</a:t>
            </a:r>
          </a:p>
        </p:txBody>
      </p:sp>
      <p:pic>
        <p:nvPicPr>
          <p:cNvPr id="224" name="pasted-image.png" descr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529" y="1974889"/>
            <a:ext cx="10976993" cy="7559435"/>
          </a:xfrm>
          <a:prstGeom prst="rect">
            <a:avLst/>
          </a:prstGeom>
          <a:ln w="88900">
            <a:miter lim="400000"/>
            <a:headEnd/>
            <a:tailEnd/>
          </a:ln>
          <a:effectLst>
            <a:outerShdw blurRad="190500" dist="100611" dir="2992685" rotWithShape="0">
              <a:srgbClr val="000000">
                <a:alpha val="37155"/>
              </a:srgbClr>
            </a:outerShdw>
          </a:effectLst>
        </p:spPr>
      </p:pic>
      <p:sp>
        <p:nvSpPr>
          <p:cNvPr id="225" name="《The Swift Programming Language in Chinese》"/>
          <p:cNvSpPr/>
          <p:nvPr/>
        </p:nvSpPr>
        <p:spPr>
          <a:xfrm>
            <a:off x="4347042" y="426909"/>
            <a:ext cx="7385035" cy="4873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5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《The Swift Programming Language in Chinese》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屏幕快照 2015-11-11 下午5.21.41.jpg" descr="屏幕快照 2015-11-11 下午5.21.4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0951" y="1021394"/>
            <a:ext cx="6513710" cy="3862112"/>
          </a:xfrm>
          <a:prstGeom prst="rect">
            <a:avLst/>
          </a:prstGeom>
          <a:ln w="88900">
            <a:miter lim="400000"/>
            <a:headEnd/>
            <a:tailEnd/>
          </a:ln>
          <a:effectLst>
            <a:outerShdw blurRad="254000" dist="98534" dir="16200000" rotWithShape="0">
              <a:srgbClr val="000000">
                <a:alpha val="55603"/>
              </a:srgbClr>
            </a:outerShdw>
          </a:effectLst>
        </p:spPr>
      </p:pic>
      <p:pic>
        <p:nvPicPr>
          <p:cNvPr id="206" name="屏幕快照 2015-11-11 下午5.20.25.jpg" descr="屏幕快照 2015-11-11 下午5.20.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913" y="1011752"/>
            <a:ext cx="6010388" cy="3881396"/>
          </a:xfrm>
          <a:prstGeom prst="rect">
            <a:avLst/>
          </a:prstGeom>
          <a:ln w="88900">
            <a:miter lim="400000"/>
            <a:headEnd/>
            <a:tailEnd/>
          </a:ln>
          <a:effectLst>
            <a:outerShdw blurRad="254000" dist="98534" dir="16200000" rotWithShape="0">
              <a:srgbClr val="000000">
                <a:alpha val="55603"/>
              </a:srgbClr>
            </a:outerShdw>
          </a:effectLst>
        </p:spPr>
      </p:pic>
      <p:pic>
        <p:nvPicPr>
          <p:cNvPr id="207" name="屏幕快照 2015-11-11 下午5.22.19.jpg" descr="屏幕快照 2015-11-11 下午5.22.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123" y="5044583"/>
            <a:ext cx="6513710" cy="4433852"/>
          </a:xfrm>
          <a:prstGeom prst="rect">
            <a:avLst/>
          </a:prstGeom>
          <a:ln w="88900">
            <a:miter lim="400000"/>
            <a:headEnd/>
            <a:tailEnd/>
          </a:ln>
          <a:effectLst>
            <a:outerShdw blurRad="254000" dist="98534" dir="16200000" rotWithShape="0">
              <a:srgbClr val="000000">
                <a:alpha val="55603"/>
              </a:srgbClr>
            </a:outerShdw>
          </a:effectLst>
        </p:spPr>
      </p:pic>
      <p:sp>
        <p:nvSpPr>
          <p:cNvPr id="208" name="The birth of the open-sourece learning…"/>
          <p:cNvSpPr/>
          <p:nvPr/>
        </p:nvSpPr>
        <p:spPr>
          <a:xfrm>
            <a:off x="2188547" y="224570"/>
            <a:ext cx="6173682" cy="7181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rPr sz="2000"/>
              <a:t>The birth of the open-sourece learning </a:t>
            </a:r>
            <a:endParaRPr sz="2000"/>
          </a:p>
          <a:p>
            <a:pPr>
              <a:defRPr sz="2000"/>
            </a:pPr>
            <a:r>
              <a:rPr sz="2000"/>
              <a:t>revolution</a:t>
            </a:r>
            <a:endParaRPr sz="2000"/>
          </a:p>
        </p:txBody>
      </p:sp>
      <p:sp>
        <p:nvSpPr>
          <p:cNvPr id="209" name="The Self-organizing computer course"/>
          <p:cNvSpPr/>
          <p:nvPr/>
        </p:nvSpPr>
        <p:spPr>
          <a:xfrm>
            <a:off x="9483607" y="147833"/>
            <a:ext cx="4591000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The Self-organizing computer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7331" y="2133132"/>
            <a:ext cx="11367247" cy="712307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09754" y="777280"/>
            <a:ext cx="65024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6000" dirty="0"/>
              <a:t>C </a:t>
            </a:r>
            <a:r>
              <a:rPr lang="zh-CN" altLang="en-US" sz="6000" dirty="0"/>
              <a:t>语言编程透视</a:t>
            </a:r>
            <a:endParaRPr lang="zh-CN" altLang="en-US" sz="6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jpeg"/></Relationships>
</file>

<file path=ppt/theme/theme1.xml><?xml version="1.0" encoding="utf-8"?>
<a:theme xmlns:a="http://schemas.openxmlformats.org/drawingml/2006/main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noFill/>
          <a:prstDash val="solid"/>
          <a:round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cap="none" spc="0" normalizeH="0" baseline="0" dirty="0">
            <a:ln>
              <a:noFill/>
            </a:ln>
            <a:solidFill>
              <a:srgbClr val="BC00FF"/>
            </a:solidFill>
            <a:effectLst/>
            <a:uFillTx/>
            <a:latin typeface="Chalkduster"/>
            <a:ea typeface="Chalkduster"/>
            <a:cs typeface="Chalkduster"/>
            <a:sym typeface="Chalkduster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2454</Words>
  <Application>WPS 演示</Application>
  <PresentationFormat>自定义</PresentationFormat>
  <Paragraphs>255</Paragraphs>
  <Slides>30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9" baseType="lpstr">
      <vt:lpstr>Arial</vt:lpstr>
      <vt:lpstr>宋体</vt:lpstr>
      <vt:lpstr>Wingdings</vt:lpstr>
      <vt:lpstr>Chalkduster</vt:lpstr>
      <vt:lpstr>Calibri</vt:lpstr>
      <vt:lpstr>Century Gothic</vt:lpstr>
      <vt:lpstr>Helvetica Neue</vt:lpstr>
      <vt:lpstr>Times New Roman</vt:lpstr>
      <vt:lpstr>Helvetica</vt:lpstr>
      <vt:lpstr>Lucida Grande</vt:lpstr>
      <vt:lpstr>Times</vt:lpstr>
      <vt:lpstr>微软雅黑</vt:lpstr>
      <vt:lpstr>Chalkduster</vt:lpstr>
      <vt:lpstr>Segoe Print</vt:lpstr>
      <vt:lpstr>华文仿宋</vt:lpstr>
      <vt:lpstr>Hiragino Sans GB W3</vt:lpstr>
      <vt:lpstr>Times New Roman</vt:lpstr>
      <vt:lpstr>Century</vt:lpstr>
      <vt:lpstr>Chalkboard</vt:lpstr>
      <vt:lpstr>协作式开放在线教程（Collaborative Open Online Courses，COOC）的教学实践</vt:lpstr>
      <vt:lpstr>教学环节</vt:lpstr>
      <vt:lpstr>PowerPoint 演示文稿</vt:lpstr>
      <vt:lpstr>“Moore’s Law”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教程、教材创作平台的新要求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更多帮助资料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协作式开放在线教程（Collaborative Open Online Courses，COOC）</dc:title>
  <dc:creator>许易冲</dc:creator>
  <cp:lastModifiedBy>yinhang</cp:lastModifiedBy>
  <cp:revision>52</cp:revision>
  <dcterms:created xsi:type="dcterms:W3CDTF">2017-06-07T02:32:52Z</dcterms:created>
  <dcterms:modified xsi:type="dcterms:W3CDTF">2017-06-07T02:36:26Z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